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9" r:id="rId1"/>
  </p:sldMasterIdLst>
  <p:notesMasterIdLst>
    <p:notesMasterId r:id="rId24"/>
  </p:notesMasterIdLst>
  <p:sldIdLst>
    <p:sldId id="315" r:id="rId2"/>
    <p:sldId id="325" r:id="rId3"/>
    <p:sldId id="321" r:id="rId4"/>
    <p:sldId id="304" r:id="rId5"/>
    <p:sldId id="320" r:id="rId6"/>
    <p:sldId id="285" r:id="rId7"/>
    <p:sldId id="322" r:id="rId8"/>
    <p:sldId id="309" r:id="rId9"/>
    <p:sldId id="323" r:id="rId10"/>
    <p:sldId id="324" r:id="rId11"/>
    <p:sldId id="306" r:id="rId12"/>
    <p:sldId id="298" r:id="rId13"/>
    <p:sldId id="300" r:id="rId14"/>
    <p:sldId id="326" r:id="rId15"/>
    <p:sldId id="313" r:id="rId16"/>
    <p:sldId id="310" r:id="rId17"/>
    <p:sldId id="311" r:id="rId18"/>
    <p:sldId id="286" r:id="rId19"/>
    <p:sldId id="293" r:id="rId20"/>
    <p:sldId id="290" r:id="rId21"/>
    <p:sldId id="308" r:id="rId22"/>
    <p:sldId id="319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B880"/>
    <a:srgbClr val="003399"/>
    <a:srgbClr val="4D4D4D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107" autoAdjust="0"/>
    <p:restoredTop sz="90327" autoAdjust="0"/>
  </p:normalViewPr>
  <p:slideViewPr>
    <p:cSldViewPr>
      <p:cViewPr varScale="1">
        <p:scale>
          <a:sx n="103" d="100"/>
          <a:sy n="103" d="100"/>
        </p:scale>
        <p:origin x="1446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0" d="100"/>
        <a:sy n="180" d="100"/>
      </p:scale>
      <p:origin x="0" y="64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49FC5-3FD8-4EB4-8999-E6945CA5436B}" type="datetimeFigureOut">
              <a:rPr lang="en-US" smtClean="0"/>
              <a:t>6/6/2026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3A9E3F-B1BB-4315-B2B4-3F3BA3354F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7309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000" b="1" dirty="0">
                <a:solidFill>
                  <a:srgbClr val="FF0000"/>
                </a:solidFill>
              </a:rPr>
              <a:t>تمامی اسلاید ها (بجز جداول) با فونت «</a:t>
            </a:r>
            <a:r>
              <a:rPr lang="en-US" sz="2000" b="1" dirty="0">
                <a:solidFill>
                  <a:srgbClr val="FF0000"/>
                </a:solidFill>
              </a:rPr>
              <a:t>B</a:t>
            </a:r>
            <a:r>
              <a:rPr lang="en-US" sz="2000" b="1" baseline="0" dirty="0">
                <a:solidFill>
                  <a:srgbClr val="FF0000"/>
                </a:solidFill>
              </a:rPr>
              <a:t> </a:t>
            </a:r>
            <a:r>
              <a:rPr lang="en-US" sz="2000" b="1" baseline="0" dirty="0" err="1">
                <a:solidFill>
                  <a:srgbClr val="FF0000"/>
                </a:solidFill>
              </a:rPr>
              <a:t>mitra</a:t>
            </a:r>
            <a:r>
              <a:rPr lang="en-US" sz="2000" b="1" baseline="0" dirty="0">
                <a:solidFill>
                  <a:srgbClr val="FF0000"/>
                </a:solidFill>
              </a:rPr>
              <a:t> </a:t>
            </a:r>
            <a:r>
              <a:rPr lang="fa-IR" sz="2000" b="1" dirty="0">
                <a:solidFill>
                  <a:srgbClr val="FF0000"/>
                </a:solidFill>
              </a:rPr>
              <a:t>»  و سایز</a:t>
            </a:r>
            <a:r>
              <a:rPr lang="fa-IR" sz="2000" b="1" baseline="0" dirty="0">
                <a:solidFill>
                  <a:srgbClr val="FF0000"/>
                </a:solidFill>
              </a:rPr>
              <a:t> </a:t>
            </a:r>
            <a:r>
              <a:rPr lang="en-US" sz="2000" b="1" baseline="0" dirty="0">
                <a:solidFill>
                  <a:srgbClr val="FF0000"/>
                </a:solidFill>
              </a:rPr>
              <a:t>28</a:t>
            </a:r>
            <a:r>
              <a:rPr lang="fa-IR" sz="2000" b="1" dirty="0">
                <a:solidFill>
                  <a:srgbClr val="FF0000"/>
                </a:solidFill>
              </a:rPr>
              <a:t>درج گردد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3A9E3F-B1BB-4315-B2B4-3F3BA3354F4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2800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000" b="1" dirty="0"/>
              <a:t>درصد پیشرفت برای هر فاز اصلی باید جمعا  100% باشد</a:t>
            </a:r>
            <a:endParaRPr lang="en-US" sz="2000" b="1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3A9E3F-B1BB-4315-B2B4-3F3BA3354F4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9990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000" b="1" dirty="0">
                <a:solidFill>
                  <a:srgbClr val="FF0000"/>
                </a:solidFill>
              </a:rPr>
              <a:t>تمامی اسلاید ها (بجز جداول) با فونت «</a:t>
            </a:r>
            <a:r>
              <a:rPr lang="en-US" sz="2000" b="1" dirty="0">
                <a:solidFill>
                  <a:srgbClr val="FF0000"/>
                </a:solidFill>
              </a:rPr>
              <a:t>B</a:t>
            </a:r>
            <a:r>
              <a:rPr lang="en-US" sz="2000" b="1" baseline="0" dirty="0">
                <a:solidFill>
                  <a:srgbClr val="FF0000"/>
                </a:solidFill>
              </a:rPr>
              <a:t> </a:t>
            </a:r>
            <a:r>
              <a:rPr lang="en-US" sz="2000" b="1" baseline="0" dirty="0" err="1">
                <a:solidFill>
                  <a:srgbClr val="FF0000"/>
                </a:solidFill>
              </a:rPr>
              <a:t>mitra</a:t>
            </a:r>
            <a:r>
              <a:rPr lang="en-US" sz="2000" b="1" baseline="0" dirty="0">
                <a:solidFill>
                  <a:srgbClr val="FF0000"/>
                </a:solidFill>
              </a:rPr>
              <a:t> </a:t>
            </a:r>
            <a:r>
              <a:rPr lang="fa-IR" sz="2000" b="1" dirty="0">
                <a:solidFill>
                  <a:srgbClr val="FF0000"/>
                </a:solidFill>
              </a:rPr>
              <a:t>»  و سایز</a:t>
            </a:r>
            <a:r>
              <a:rPr lang="fa-IR" sz="2000" b="1" baseline="0" dirty="0">
                <a:solidFill>
                  <a:srgbClr val="FF0000"/>
                </a:solidFill>
              </a:rPr>
              <a:t> </a:t>
            </a:r>
            <a:r>
              <a:rPr lang="en-US" sz="2000" b="1" baseline="0" dirty="0">
                <a:solidFill>
                  <a:srgbClr val="FF0000"/>
                </a:solidFill>
              </a:rPr>
              <a:t>28</a:t>
            </a:r>
            <a:r>
              <a:rPr lang="fa-IR" sz="2000" b="1" dirty="0">
                <a:solidFill>
                  <a:srgbClr val="FF0000"/>
                </a:solidFill>
              </a:rPr>
              <a:t>درج گردد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3A9E3F-B1BB-4315-B2B4-3F3BA3354F4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1645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000" b="1" dirty="0">
                <a:solidFill>
                  <a:srgbClr val="FF0000"/>
                </a:solidFill>
              </a:rPr>
              <a:t>تمامی اسلاید ها (بجز جداول) با فونت «</a:t>
            </a:r>
            <a:r>
              <a:rPr lang="en-US" sz="2000" b="1" dirty="0">
                <a:solidFill>
                  <a:srgbClr val="FF0000"/>
                </a:solidFill>
              </a:rPr>
              <a:t>B</a:t>
            </a:r>
            <a:r>
              <a:rPr lang="en-US" sz="2000" b="1" baseline="0" dirty="0">
                <a:solidFill>
                  <a:srgbClr val="FF0000"/>
                </a:solidFill>
              </a:rPr>
              <a:t> </a:t>
            </a:r>
            <a:r>
              <a:rPr lang="en-US" sz="2000" b="1" baseline="0" dirty="0" err="1">
                <a:solidFill>
                  <a:srgbClr val="FF0000"/>
                </a:solidFill>
              </a:rPr>
              <a:t>mitra</a:t>
            </a:r>
            <a:r>
              <a:rPr lang="en-US" sz="2000" b="1" baseline="0" dirty="0">
                <a:solidFill>
                  <a:srgbClr val="FF0000"/>
                </a:solidFill>
              </a:rPr>
              <a:t> </a:t>
            </a:r>
            <a:r>
              <a:rPr lang="fa-IR" sz="2000" b="1" dirty="0">
                <a:solidFill>
                  <a:srgbClr val="FF0000"/>
                </a:solidFill>
              </a:rPr>
              <a:t>»  و سایز</a:t>
            </a:r>
            <a:r>
              <a:rPr lang="fa-IR" sz="2000" b="1" baseline="0" dirty="0">
                <a:solidFill>
                  <a:srgbClr val="FF0000"/>
                </a:solidFill>
              </a:rPr>
              <a:t> </a:t>
            </a:r>
            <a:r>
              <a:rPr lang="en-US" sz="2000" b="1" baseline="0" dirty="0">
                <a:solidFill>
                  <a:srgbClr val="FF0000"/>
                </a:solidFill>
              </a:rPr>
              <a:t>28</a:t>
            </a:r>
            <a:r>
              <a:rPr lang="fa-IR" sz="2000" b="1" dirty="0">
                <a:solidFill>
                  <a:srgbClr val="FF0000"/>
                </a:solidFill>
              </a:rPr>
              <a:t>درج گردد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3A9E3F-B1BB-4315-B2B4-3F3BA3354F4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7279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b="1" dirty="0"/>
              <a:t>در صورت وجود تاییدیه ها و مجوز</a:t>
            </a:r>
            <a:r>
              <a:rPr lang="fa-IR" b="1" baseline="0" dirty="0"/>
              <a:t> ها، اسناد مربوطه ارسال گردد.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3A9E3F-B1BB-4315-B2B4-3F3BA3354F4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9946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a-IR" b="1" dirty="0"/>
              <a:t>ترجیحا</a:t>
            </a:r>
            <a:r>
              <a:rPr lang="fa-IR" b="1" baseline="0" dirty="0"/>
              <a:t> در جداول ذکر گردد</a:t>
            </a:r>
            <a:endParaRPr lang="fa-IR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514B7D-8102-41CB-A52B-D959E4A40930}" type="slidenum">
              <a:rPr lang="fa-IR" smtClean="0"/>
              <a:pPr>
                <a:defRPr/>
              </a:pPr>
              <a:t>12</a:t>
            </a:fld>
            <a:endParaRPr lang="fa-I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b="1" dirty="0"/>
              <a:t>ترجیحا</a:t>
            </a:r>
            <a:r>
              <a:rPr lang="fa-IR" b="1" baseline="0" dirty="0"/>
              <a:t> در جداول ذکر گردد</a:t>
            </a:r>
            <a:endParaRPr lang="fa-IR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514B7D-8102-41CB-A52B-D959E4A40930}" type="slidenum">
              <a:rPr lang="fa-IR" smtClean="0"/>
              <a:pPr>
                <a:defRPr/>
              </a:pPr>
              <a:t>13</a:t>
            </a:fld>
            <a:endParaRPr lang="fa-I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b="1" dirty="0"/>
              <a:t>در صورتی که شرکت یا موسسه ای به ثبت رسیده است ، اسلاید را تکمیل نمایید.</a:t>
            </a:r>
            <a:r>
              <a:rPr lang="fa-IR" b="1" baseline="0" dirty="0"/>
              <a:t> در غیر اینصورت عنوان «شرکت به ثبت نرسیده» درج گردد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3A9E3F-B1BB-4315-B2B4-3F3BA3354F4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9430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b="1" dirty="0"/>
              <a:t>در صورتی که تیم کاری دارای رزومه</a:t>
            </a:r>
            <a:r>
              <a:rPr lang="fa-IR" b="1" baseline="0" dirty="0"/>
              <a:t> هستند، مستندات لازم ارسال گردد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3A9E3F-B1BB-4315-B2B4-3F3BA3354F4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6145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b="1" dirty="0"/>
              <a:t>ترجیحا در جدول درج گردد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3A9E3F-B1BB-4315-B2B4-3F3BA3354F4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7287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B8D63-2401-4F55-B139-F47354DB779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6/6/2026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0189E-95A8-42E3-BAA7-F4E86E74B59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13" descr="D:\WORK\WORK 91\New folder\power\New folder\47\47 1.png">
            <a:extLst>
              <a:ext uri="{FF2B5EF4-FFF2-40B4-BE49-F238E27FC236}">
                <a16:creationId xmlns:a16="http://schemas.microsoft.com/office/drawing/2014/main" id="{84893AB0-272F-FD90-C411-9ADA568E265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3" y="0"/>
            <a:ext cx="915352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Acer\Desktop\Noorang Logo.png">
            <a:extLst>
              <a:ext uri="{FF2B5EF4-FFF2-40B4-BE49-F238E27FC236}">
                <a16:creationId xmlns:a16="http://schemas.microsoft.com/office/drawing/2014/main" id="{1D892CDC-7295-43DC-12B2-A31D500B386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6024552"/>
            <a:ext cx="751926" cy="195501"/>
          </a:xfrm>
          <a:prstGeom prst="rect">
            <a:avLst/>
          </a:prstGeom>
          <a:noFill/>
          <a:effectLst>
            <a:glow rad="127000">
              <a:schemeClr val="bg1">
                <a:alpha val="48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995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79CA0-2791-4490-83CA-7BCA4121A5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336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79CA0-2791-4490-83CA-7BCA4121A5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9969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79CA0-2791-4490-83CA-7BCA4121A5C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217085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79CA0-2791-4490-83CA-7BCA4121A5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275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79CA0-2791-4490-83CA-7BCA4121A5C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60453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79CA0-2791-4490-83CA-7BCA4121A5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1145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1C8B8D63-2401-4F55-B139-F47354DB779E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6/6/2026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4160189E-95A8-42E3-BAA7-F4E86E74B59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630677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1C8B8D63-2401-4F55-B139-F47354DB779E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6/6/2026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4160189E-95A8-42E3-BAA7-F4E86E74B59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478186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2924944"/>
            <a:ext cx="7776864" cy="24482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0571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7" name="Picture 17" descr="D:\WORK\WORK 91\New folder\power\New folder\47\47 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3" y="0"/>
            <a:ext cx="915352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584" y="908721"/>
            <a:ext cx="3312368" cy="216023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32040" y="908720"/>
            <a:ext cx="3384376" cy="511256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B8D63-2401-4F55-B139-F47354DB779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6/6/2026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0189E-95A8-42E3-BAA7-F4E86E74B59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4" name="Content Placeholder 2"/>
          <p:cNvSpPr>
            <a:spLocks noGrp="1"/>
          </p:cNvSpPr>
          <p:nvPr>
            <p:ph sz="half" idx="13"/>
          </p:nvPr>
        </p:nvSpPr>
        <p:spPr>
          <a:xfrm>
            <a:off x="1187624" y="3212977"/>
            <a:ext cx="2952328" cy="1512168"/>
          </a:xfrm>
        </p:spPr>
        <p:txBody>
          <a:bodyPr>
            <a:normAutofit/>
          </a:bodyPr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2888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B8D63-2401-4F55-B139-F47354DB779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6/6/2026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0189E-95A8-42E3-BAA7-F4E86E74B59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14" descr="D:\WORK\WORK 91\New folder\power\New folder\47\47 2.png">
            <a:extLst>
              <a:ext uri="{FF2B5EF4-FFF2-40B4-BE49-F238E27FC236}">
                <a16:creationId xmlns:a16="http://schemas.microsoft.com/office/drawing/2014/main" id="{21131F9C-C28B-8A47-95ED-DD387A59C1B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3" y="0"/>
            <a:ext cx="915352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85913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B8D63-2401-4F55-B139-F47354DB779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6/6/2026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0189E-95A8-42E3-BAA7-F4E86E74B59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17" descr="D:\WORK\WORK 91\New folder\power\New folder\47\47 4.png">
            <a:extLst>
              <a:ext uri="{FF2B5EF4-FFF2-40B4-BE49-F238E27FC236}">
                <a16:creationId xmlns:a16="http://schemas.microsoft.com/office/drawing/2014/main" id="{B7C1AE1D-1CEB-32DD-C567-C3BFDD30DB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3" y="0"/>
            <a:ext cx="915352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51527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79CA0-2791-4490-83CA-7BCA4121A5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8079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1C8B8D63-2401-4F55-B139-F47354DB779E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6/6/2026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4160189E-95A8-42E3-BAA7-F4E86E74B59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413493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1C8B8D63-2401-4F55-B139-F47354DB779E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6/6/2026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4160189E-95A8-42E3-BAA7-F4E86E74B59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30241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B8D63-2401-4F55-B139-F47354DB779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6/6/2026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0189E-95A8-42E3-BAA7-F4E86E74B59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25924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1C8B8D63-2401-4F55-B139-F47354DB779E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6/6/2026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4160189E-95A8-42E3-BAA7-F4E86E74B59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15461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79CA0-2791-4490-83CA-7BCA4121A5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686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1D779CA0-2791-4490-83CA-7BCA4121A5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24701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10" r:id="rId1"/>
    <p:sldLayoutId id="2147484011" r:id="rId2"/>
    <p:sldLayoutId id="2147484012" r:id="rId3"/>
    <p:sldLayoutId id="2147484013" r:id="rId4"/>
    <p:sldLayoutId id="2147484014" r:id="rId5"/>
    <p:sldLayoutId id="2147484015" r:id="rId6"/>
    <p:sldLayoutId id="2147484016" r:id="rId7"/>
    <p:sldLayoutId id="2147484017" r:id="rId8"/>
    <p:sldLayoutId id="2147484018" r:id="rId9"/>
    <p:sldLayoutId id="2147484019" r:id="rId10"/>
    <p:sldLayoutId id="2147484020" r:id="rId11"/>
    <p:sldLayoutId id="2147484021" r:id="rId12"/>
    <p:sldLayoutId id="2147484022" r:id="rId13"/>
    <p:sldLayoutId id="2147484023" r:id="rId14"/>
    <p:sldLayoutId id="2147484024" r:id="rId15"/>
    <p:sldLayoutId id="2147484025" r:id="rId16"/>
    <p:sldLayoutId id="2147484026" r:id="rId17"/>
    <p:sldLayoutId id="2147484027" r:id="rId18"/>
    <p:sldLayoutId id="2147483856" r:id="rId19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6D8CD697-E27B-6AD2-CBB0-F98B4D34B9EA}"/>
              </a:ext>
            </a:extLst>
          </p:cNvPr>
          <p:cNvSpPr txBox="1">
            <a:spLocks noChangeArrowheads="1"/>
          </p:cNvSpPr>
          <p:nvPr/>
        </p:nvSpPr>
        <p:spPr>
          <a:xfrm>
            <a:off x="152400" y="3581400"/>
            <a:ext cx="8839200" cy="168655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1">
              <a:lnSpc>
                <a:spcPct val="200000"/>
              </a:lnSpc>
            </a:pPr>
            <a:r>
              <a:rPr lang="fa-IR" sz="1800" b="1" dirty="0">
                <a:solidFill>
                  <a:srgbClr val="002060"/>
                </a:solidFill>
                <a:latin typeface="IranNastaliq" pitchFamily="2" charset="0"/>
                <a:cs typeface="B Titr" panose="00000700000000000000" pitchFamily="2" charset="-78"/>
              </a:rPr>
              <a:t>ارائه ایده  محوری در جلسه شورای پذیرش</a:t>
            </a:r>
          </a:p>
          <a:p>
            <a:pPr rtl="1">
              <a:lnSpc>
                <a:spcPct val="200000"/>
              </a:lnSpc>
            </a:pPr>
            <a:r>
              <a:rPr lang="fa-IR" sz="1800" b="1" dirty="0">
                <a:solidFill>
                  <a:srgbClr val="002060"/>
                </a:solidFill>
                <a:latin typeface="IranNastaliq" pitchFamily="2" charset="0"/>
                <a:cs typeface="B Titr" panose="00000700000000000000" pitchFamily="2" charset="-78"/>
              </a:rPr>
              <a:t> به منظور حضور در  دوره رشد/ رشد مقدماتی  در اداره رشد واحدهای </a:t>
            </a:r>
            <a:r>
              <a:rPr lang="fa-IR" sz="1800" b="1" dirty="0" err="1">
                <a:solidFill>
                  <a:srgbClr val="002060"/>
                </a:solidFill>
                <a:latin typeface="IranNastaliq" pitchFamily="2" charset="0"/>
                <a:cs typeface="B Titr" panose="00000700000000000000" pitchFamily="2" charset="-78"/>
              </a:rPr>
              <a:t>فناور</a:t>
            </a:r>
            <a:r>
              <a:rPr lang="fa-IR" sz="1800" b="1" dirty="0">
                <a:solidFill>
                  <a:srgbClr val="002060"/>
                </a:solidFill>
                <a:latin typeface="IranNastaliq" pitchFamily="2" charset="0"/>
                <a:cs typeface="B Titr" panose="00000700000000000000" pitchFamily="2" charset="-78"/>
              </a:rPr>
              <a:t> .....................</a:t>
            </a:r>
            <a:endParaRPr lang="en-US" sz="1800" b="1" dirty="0">
              <a:solidFill>
                <a:srgbClr val="002060"/>
              </a:solidFill>
              <a:latin typeface="IranNastaliq" pitchFamily="2" charset="0"/>
              <a:cs typeface="B Titr" panose="000007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7516F95-D619-88AA-ACE3-45831D54BD2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53" b="30953"/>
          <a:stretch/>
        </p:blipFill>
        <p:spPr>
          <a:xfrm>
            <a:off x="1524252" y="333527"/>
            <a:ext cx="6095496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445368"/>
      </p:ext>
    </p:extLst>
  </p:cSld>
  <p:clrMapOvr>
    <a:masterClrMapping/>
  </p:clrMapOvr>
  <p:transition spd="slow">
    <p:cover dir="l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382000" cy="762000"/>
          </a:xfrm>
        </p:spPr>
        <p:txBody>
          <a:bodyPr>
            <a:noAutofit/>
          </a:bodyPr>
          <a:lstStyle/>
          <a:p>
            <a:pPr algn="r" rtl="1" fontAlgn="base">
              <a:lnSpc>
                <a:spcPct val="150000"/>
              </a:lnSpc>
              <a:spcAft>
                <a:spcPct val="0"/>
              </a:spcAft>
            </a:pPr>
            <a:r>
              <a:rPr lang="fa-IR" sz="1800" b="1" dirty="0">
                <a:solidFill>
                  <a:srgbClr val="FF0000"/>
                </a:solidFill>
                <a:latin typeface="IranNastaliq" pitchFamily="2" charset="0"/>
                <a:ea typeface="+mn-ea"/>
                <a:cs typeface="B Titr" panose="00000700000000000000" pitchFamily="2" charset="-78"/>
              </a:rPr>
              <a:t>برنامه زمانی (</a:t>
            </a:r>
            <a:r>
              <a:rPr 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Road Map</a:t>
            </a:r>
            <a:r>
              <a:rPr lang="fa-IR" sz="1800" b="1" dirty="0">
                <a:solidFill>
                  <a:srgbClr val="FF0000"/>
                </a:solidFill>
                <a:latin typeface="IranNastaliq" pitchFamily="2" charset="0"/>
                <a:ea typeface="+mn-ea"/>
                <a:cs typeface="B Titr" panose="00000700000000000000" pitchFamily="2" charset="-78"/>
              </a:rPr>
              <a:t>)</a:t>
            </a:r>
            <a:endParaRPr lang="en-US" sz="1800" b="1" dirty="0">
              <a:solidFill>
                <a:srgbClr val="FF0000"/>
              </a:solidFill>
              <a:latin typeface="IranNastaliq" pitchFamily="2" charset="0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7323FC2-0350-D6B4-5598-E78136532F65}"/>
              </a:ext>
            </a:extLst>
          </p:cNvPr>
          <p:cNvSpPr txBox="1">
            <a:spLocks/>
          </p:cNvSpPr>
          <p:nvPr/>
        </p:nvSpPr>
        <p:spPr>
          <a:xfrm>
            <a:off x="189666" y="1447800"/>
            <a:ext cx="8764667" cy="6096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 rtl="1" fontAlgn="base">
              <a:lnSpc>
                <a:spcPct val="150000"/>
              </a:lnSpc>
              <a:spcAft>
                <a:spcPct val="0"/>
              </a:spcAft>
            </a:pPr>
            <a:r>
              <a:rPr lang="fa-IR" sz="1800" b="1" dirty="0">
                <a:solidFill>
                  <a:schemeClr val="accent4">
                    <a:lumMod val="10000"/>
                  </a:schemeClr>
                </a:solidFill>
                <a:latin typeface="IranNastaliq" pitchFamily="2" charset="0"/>
                <a:ea typeface="+mn-ea"/>
                <a:cs typeface="B Nazanin" panose="00000400000000000000" pitchFamily="2" charset="-78"/>
              </a:rPr>
              <a:t>...</a:t>
            </a:r>
            <a:endParaRPr lang="en-US" sz="1800" b="1" dirty="0">
              <a:solidFill>
                <a:schemeClr val="accent4">
                  <a:lumMod val="10000"/>
                </a:schemeClr>
              </a:solidFill>
              <a:latin typeface="IranNastaliq" pitchFamily="2" charset="0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54748836"/>
      </p:ext>
    </p:extLst>
  </p:cSld>
  <p:clrMapOvr>
    <a:masterClrMapping/>
  </p:clrMapOvr>
  <p:transition spd="slow">
    <p:cover dir="l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4294967295"/>
          </p:nvPr>
        </p:nvSpPr>
        <p:spPr>
          <a:xfrm>
            <a:off x="0" y="5715000"/>
            <a:ext cx="9144000" cy="1066800"/>
          </a:xfrm>
        </p:spPr>
        <p:txBody>
          <a:bodyPr anchor="t">
            <a:noAutofit/>
          </a:bodyPr>
          <a:lstStyle/>
          <a:p>
            <a:pPr marL="0" indent="0" algn="r" rtl="1">
              <a:buNone/>
            </a:pPr>
            <a:r>
              <a:rPr lang="fa-IR" sz="2000" b="1" dirty="0">
                <a:solidFill>
                  <a:schemeClr val="tx1"/>
                </a:solidFill>
                <a:cs typeface="B Homa" pitchFamily="2" charset="-78"/>
              </a:rPr>
              <a:t>سرمایه ثابت</a:t>
            </a:r>
            <a:r>
              <a:rPr lang="fa-IR" sz="1200" b="1" dirty="0">
                <a:cs typeface="B Homa" pitchFamily="2" charset="-78"/>
              </a:rPr>
              <a:t> </a:t>
            </a:r>
            <a:r>
              <a:rPr lang="fa-IR" sz="1400" b="1" dirty="0">
                <a:cs typeface="B Homa" pitchFamily="2" charset="-78"/>
              </a:rPr>
              <a:t>(ساختمان-زمین-تاسیسات-ماشین آلات-وسایل نقلیه-وسایل دفتری و اداری و ...</a:t>
            </a:r>
            <a:r>
              <a:rPr lang="en-US" sz="1400" b="1" dirty="0">
                <a:cs typeface="B Homa" pitchFamily="2" charset="-78"/>
              </a:rPr>
              <a:t> </a:t>
            </a:r>
            <a:r>
              <a:rPr lang="fa-IR" sz="2400" b="1" dirty="0">
                <a:cs typeface="B Homa" pitchFamily="2" charset="-78"/>
              </a:rPr>
              <a:t> </a:t>
            </a:r>
          </a:p>
          <a:p>
            <a:pPr marL="0" indent="0" algn="r" rtl="1">
              <a:buNone/>
            </a:pPr>
            <a:r>
              <a:rPr lang="fa-IR" sz="2000" b="1" dirty="0">
                <a:cs typeface="B Homa" pitchFamily="2" charset="-78"/>
              </a:rPr>
              <a:t>سرمایه در گردش</a:t>
            </a:r>
            <a:r>
              <a:rPr lang="fa-IR" sz="1400" b="1" dirty="0">
                <a:cs typeface="B Homa" pitchFamily="2" charset="-78"/>
              </a:rPr>
              <a:t>(</a:t>
            </a:r>
            <a:r>
              <a:rPr lang="ar-SA" sz="1400" b="1" dirty="0">
                <a:cs typeface="B Homa" pitchFamily="2" charset="-78"/>
              </a:rPr>
              <a:t>مواداوليه و بسته بندي</a:t>
            </a:r>
            <a:r>
              <a:rPr lang="fa-IR" sz="1400" b="1" dirty="0">
                <a:cs typeface="B Homa" pitchFamily="2" charset="-78"/>
              </a:rPr>
              <a:t>-</a:t>
            </a:r>
            <a:r>
              <a:rPr lang="ar-SA" sz="1400" b="1" dirty="0">
                <a:cs typeface="B Homa" pitchFamily="2" charset="-78"/>
              </a:rPr>
              <a:t>تنخواه گردان (يک دوره توليدي  هزينه حقوق و آب و برق و تلفن و...)</a:t>
            </a:r>
            <a:r>
              <a:rPr lang="fa-IR" sz="1400" b="1" dirty="0">
                <a:cs typeface="B Homa" pitchFamily="2" charset="-78"/>
              </a:rPr>
              <a:t>–</a:t>
            </a:r>
            <a:r>
              <a:rPr lang="ar-SA" sz="1400" b="1" dirty="0">
                <a:cs typeface="B Homa" pitchFamily="2" charset="-78"/>
              </a:rPr>
              <a:t>مطالبات</a:t>
            </a:r>
            <a:r>
              <a:rPr lang="fa-IR" sz="1400" b="1" dirty="0">
                <a:cs typeface="B Homa" pitchFamily="2" charset="-78"/>
              </a:rPr>
              <a:t>-</a:t>
            </a:r>
            <a:r>
              <a:rPr lang="ar-SA" sz="1400" b="1" dirty="0">
                <a:cs typeface="B Homa" pitchFamily="2" charset="-78"/>
              </a:rPr>
              <a:t>موجودي کالا</a:t>
            </a:r>
            <a:r>
              <a:rPr lang="fa-IR" sz="1400" b="1" dirty="0">
                <a:cs typeface="B Homa" pitchFamily="2" charset="-78"/>
              </a:rPr>
              <a:t> و...)</a:t>
            </a:r>
            <a:endParaRPr lang="en-US" sz="1400" b="1" dirty="0">
              <a:cs typeface="B Homa" pitchFamily="2" charset="-78"/>
            </a:endParaRPr>
          </a:p>
          <a:p>
            <a:pPr marL="0" indent="0" algn="r" rtl="1">
              <a:buNone/>
            </a:pPr>
            <a:endParaRPr lang="fa-IR" sz="2400" b="1" dirty="0">
              <a:solidFill>
                <a:schemeClr val="tx1"/>
              </a:solidFill>
              <a:cs typeface="B Homa" pitchFamily="2" charset="-7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419100" y="0"/>
            <a:ext cx="8305800" cy="762000"/>
          </a:xfrm>
        </p:spPr>
        <p:txBody>
          <a:bodyPr>
            <a:noAutofit/>
          </a:bodyPr>
          <a:lstStyle/>
          <a:p>
            <a:pPr lvl="0" algn="r" rtl="1" fontAlgn="base">
              <a:lnSpc>
                <a:spcPct val="150000"/>
              </a:lnSpc>
              <a:spcAft>
                <a:spcPct val="0"/>
              </a:spcAft>
            </a:pPr>
            <a:r>
              <a:rPr lang="fa-IR" sz="1800" b="1" dirty="0">
                <a:solidFill>
                  <a:schemeClr val="accent4">
                    <a:lumMod val="10000"/>
                  </a:schemeClr>
                </a:solidFill>
                <a:latin typeface="IranNastaliq" pitchFamily="2" charset="0"/>
                <a:ea typeface="+mn-ea"/>
                <a:cs typeface="B Titr" panose="00000700000000000000" pitchFamily="2" charset="-78"/>
              </a:rPr>
              <a:t>پیش بینی سرمایه مورد نیاز</a:t>
            </a:r>
            <a:endParaRPr lang="en-US" sz="1800" b="1" dirty="0">
              <a:solidFill>
                <a:schemeClr val="accent4">
                  <a:lumMod val="10000"/>
                </a:schemeClr>
              </a:solidFill>
              <a:latin typeface="IranNastaliq" pitchFamily="2" charset="0"/>
              <a:ea typeface="+mn-ea"/>
              <a:cs typeface="B Titr" panose="00000700000000000000" pitchFamily="2" charset="-78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9617397"/>
              </p:ext>
            </p:extLst>
          </p:nvPr>
        </p:nvGraphicFramePr>
        <p:xfrm>
          <a:off x="457200" y="914400"/>
          <a:ext cx="8305800" cy="4341545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076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6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139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89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توضیحات</a:t>
                      </a:r>
                      <a:endParaRPr lang="en-US" sz="14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ارزش تقریبی</a:t>
                      </a:r>
                    </a:p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(میلیون ریال)</a:t>
                      </a:r>
                      <a:endParaRPr lang="en-US" sz="14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عنوان</a:t>
                      </a:r>
                      <a:endParaRPr lang="en-US" sz="14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dirty="0">
                          <a:cs typeface="B Nazanin" panose="00000400000000000000" pitchFamily="2" charset="-78"/>
                        </a:rPr>
                        <a:t>ردیف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3339">
                <a:tc>
                  <a:txBody>
                    <a:bodyPr/>
                    <a:lstStyle/>
                    <a:p>
                      <a:pPr algn="ctr" rtl="1"/>
                      <a:endParaRPr lang="en-US" sz="14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endParaRPr lang="en-US" sz="14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endParaRPr lang="en-US" sz="14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1</a:t>
                      </a:r>
                      <a:endParaRPr lang="en-US" sz="1400" dirty="0">
                        <a:solidFill>
                          <a:schemeClr val="bg1"/>
                        </a:solidFill>
                        <a:cs typeface="B Nazanin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3339">
                <a:tc>
                  <a:txBody>
                    <a:bodyPr/>
                    <a:lstStyle/>
                    <a:p>
                      <a:pPr algn="ctr" rtl="1"/>
                      <a:endParaRPr lang="en-US" sz="14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endParaRPr lang="en-US" sz="14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endParaRPr lang="en-US" sz="14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2</a:t>
                      </a:r>
                      <a:endParaRPr lang="en-US" sz="1400" dirty="0">
                        <a:solidFill>
                          <a:schemeClr val="bg1"/>
                        </a:solidFill>
                        <a:cs typeface="B Nazanin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3339">
                <a:tc>
                  <a:txBody>
                    <a:bodyPr/>
                    <a:lstStyle/>
                    <a:p>
                      <a:pPr algn="ctr" rtl="1"/>
                      <a:endParaRPr lang="en-US" sz="14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endParaRPr lang="en-US" sz="14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endParaRPr lang="en-US" sz="14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3</a:t>
                      </a:r>
                      <a:endParaRPr lang="en-US" sz="1400" dirty="0">
                        <a:solidFill>
                          <a:schemeClr val="bg1"/>
                        </a:solidFill>
                        <a:cs typeface="B Nazanin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3339">
                <a:tc>
                  <a:txBody>
                    <a:bodyPr/>
                    <a:lstStyle/>
                    <a:p>
                      <a:pPr algn="ctr" rtl="1"/>
                      <a:endParaRPr lang="en-US" sz="14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endParaRPr lang="en-US" sz="14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endParaRPr lang="en-US" sz="14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4</a:t>
                      </a:r>
                      <a:endParaRPr lang="en-US" sz="1400" dirty="0">
                        <a:solidFill>
                          <a:schemeClr val="bg1"/>
                        </a:solidFill>
                        <a:cs typeface="B Nazanin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3339">
                <a:tc>
                  <a:txBody>
                    <a:bodyPr/>
                    <a:lstStyle/>
                    <a:p>
                      <a:pPr algn="ctr" rtl="1"/>
                      <a:endParaRPr lang="en-US" sz="14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endParaRPr lang="en-US" sz="14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endParaRPr lang="en-US" sz="14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5</a:t>
                      </a:r>
                      <a:endParaRPr lang="en-US" sz="1400" dirty="0">
                        <a:solidFill>
                          <a:schemeClr val="bg1"/>
                        </a:solidFill>
                        <a:cs typeface="B Nazanin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3339">
                <a:tc>
                  <a:txBody>
                    <a:bodyPr/>
                    <a:lstStyle/>
                    <a:p>
                      <a:pPr algn="ctr" rtl="1"/>
                      <a:endParaRPr lang="en-US" sz="14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endParaRPr lang="en-US" sz="14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endParaRPr lang="en-US" sz="14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6</a:t>
                      </a:r>
                      <a:endParaRPr lang="en-US" sz="1400" dirty="0">
                        <a:solidFill>
                          <a:schemeClr val="bg1"/>
                        </a:solidFill>
                        <a:cs typeface="B Nazanin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3339">
                <a:tc>
                  <a:txBody>
                    <a:bodyPr/>
                    <a:lstStyle/>
                    <a:p>
                      <a:pPr algn="ctr" rtl="1"/>
                      <a:endParaRPr lang="en-US" sz="14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endParaRPr lang="en-US" sz="14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endParaRPr lang="en-US" sz="14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7</a:t>
                      </a:r>
                      <a:endParaRPr lang="en-US" sz="1400" dirty="0">
                        <a:solidFill>
                          <a:schemeClr val="bg1"/>
                        </a:solidFill>
                        <a:cs typeface="B Nazanin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3339">
                <a:tc>
                  <a:txBody>
                    <a:bodyPr/>
                    <a:lstStyle/>
                    <a:p>
                      <a:pPr algn="ctr" rtl="1"/>
                      <a:endParaRPr lang="en-US" sz="14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endParaRPr lang="en-US" sz="14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endParaRPr lang="en-US" sz="14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8</a:t>
                      </a:r>
                      <a:endParaRPr lang="en-US" sz="1400" dirty="0">
                        <a:solidFill>
                          <a:schemeClr val="bg1"/>
                        </a:solidFill>
                        <a:cs typeface="B Nazanin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16673">
                <a:tc>
                  <a:txBody>
                    <a:bodyPr/>
                    <a:lstStyle/>
                    <a:p>
                      <a:pPr algn="ctr" rtl="1"/>
                      <a:endParaRPr lang="en-US" sz="14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endParaRPr lang="en-US" sz="1400" dirty="0">
                        <a:cs typeface="B Nazanin" pitchFamily="2" charset="-78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 rtl="1"/>
                      <a:r>
                        <a:rPr lang="fa-IR" sz="1800" kern="1200" dirty="0">
                          <a:cs typeface="B Nazanin" panose="00000400000000000000" pitchFamily="2" charset="-78"/>
                        </a:rPr>
                        <a:t>جمع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 rtl="1"/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0121412"/>
      </p:ext>
    </p:extLst>
  </p:cSld>
  <p:clrMapOvr>
    <a:masterClrMapping/>
  </p:clrMapOvr>
  <p:transition spd="slow">
    <p:cover dir="l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839200" cy="590550"/>
          </a:xfrm>
        </p:spPr>
        <p:txBody>
          <a:bodyPr>
            <a:noAutofit/>
          </a:bodyPr>
          <a:lstStyle/>
          <a:p>
            <a:pPr algn="r" rtl="1" fontAlgn="base">
              <a:lnSpc>
                <a:spcPct val="150000"/>
              </a:lnSpc>
              <a:spcAft>
                <a:spcPct val="0"/>
              </a:spcAft>
            </a:pPr>
            <a:r>
              <a:rPr lang="fa-IR" sz="1800" b="1" dirty="0">
                <a:solidFill>
                  <a:schemeClr val="accent4">
                    <a:lumMod val="10000"/>
                  </a:schemeClr>
                </a:solidFill>
                <a:latin typeface="IranNastaliq" pitchFamily="2" charset="0"/>
                <a:ea typeface="+mn-ea"/>
                <a:cs typeface="B Titr" panose="00000700000000000000" pitchFamily="2" charset="-78"/>
              </a:rPr>
              <a:t>بازار بالفعل و بالقوه محصول (در قالب جدول ذکر گردد)</a:t>
            </a:r>
            <a:endParaRPr lang="en-US" sz="1800" b="1" dirty="0">
              <a:solidFill>
                <a:schemeClr val="accent4">
                  <a:lumMod val="10000"/>
                </a:schemeClr>
              </a:solidFill>
              <a:latin typeface="IranNastaliq" pitchFamily="2" charset="0"/>
              <a:ea typeface="+mn-ea"/>
              <a:cs typeface="B Titr" panose="00000700000000000000" pitchFamily="2" charset="-78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3938622"/>
              </p:ext>
            </p:extLst>
          </p:nvPr>
        </p:nvGraphicFramePr>
        <p:xfrm>
          <a:off x="1676400" y="1524000"/>
          <a:ext cx="6328093" cy="134483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1751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13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89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13339"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مقدار تقریبی برای فروش</a:t>
                      </a:r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kern="1200" dirty="0">
                          <a:solidFill>
                            <a:schemeClr val="lt1"/>
                          </a:solidFill>
                          <a:cs typeface="B Nazanin" panose="00000400000000000000" pitchFamily="2" charset="-78"/>
                        </a:rPr>
                        <a:t>(میلیون ریال)</a:t>
                      </a:r>
                      <a:endParaRPr lang="en-US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عنوان</a:t>
                      </a:r>
                      <a:endParaRPr lang="en-US" sz="14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dirty="0">
                          <a:cs typeface="B Nazanin" panose="00000400000000000000" pitchFamily="2" charset="-78"/>
                        </a:rPr>
                        <a:t>ردیف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3339">
                <a:tc>
                  <a:txBody>
                    <a:bodyPr/>
                    <a:lstStyle/>
                    <a:p>
                      <a:pPr algn="ctr" rtl="1"/>
                      <a:endParaRPr lang="en-US" sz="14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endParaRPr lang="en-US" sz="14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1</a:t>
                      </a:r>
                      <a:endParaRPr lang="en-US" sz="1400" dirty="0">
                        <a:solidFill>
                          <a:schemeClr val="bg1"/>
                        </a:solidFill>
                        <a:cs typeface="B Nazanin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3339">
                <a:tc>
                  <a:txBody>
                    <a:bodyPr/>
                    <a:lstStyle/>
                    <a:p>
                      <a:pPr algn="ctr" rtl="1"/>
                      <a:endParaRPr lang="en-US" sz="14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endParaRPr lang="en-US" sz="14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2</a:t>
                      </a:r>
                      <a:endParaRPr lang="en-US" sz="1400" dirty="0">
                        <a:solidFill>
                          <a:schemeClr val="bg1"/>
                        </a:solidFill>
                        <a:cs typeface="B Nazanin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7162800" y="838200"/>
            <a:ext cx="1600200" cy="5905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 fontAlgn="base">
              <a:lnSpc>
                <a:spcPct val="150000"/>
              </a:lnSpc>
              <a:spcAft>
                <a:spcPct val="0"/>
              </a:spcAft>
            </a:pPr>
            <a:r>
              <a:rPr lang="fa-IR" sz="1800" b="1" cap="all" dirty="0">
                <a:ln w="3175" cmpd="sng">
                  <a:noFill/>
                </a:ln>
                <a:solidFill>
                  <a:schemeClr val="accent4">
                    <a:lumMod val="10000"/>
                  </a:schemeClr>
                </a:solidFill>
                <a:latin typeface="IranNastaliq" pitchFamily="2" charset="0"/>
                <a:ea typeface="+mn-ea"/>
                <a:cs typeface="B Titr" panose="00000700000000000000" pitchFamily="2" charset="-78"/>
              </a:rPr>
              <a:t>بازار بالفعل:</a:t>
            </a:r>
            <a:endParaRPr lang="en-US" sz="1800" b="1" cap="all" dirty="0">
              <a:ln w="3175" cmpd="sng">
                <a:noFill/>
              </a:ln>
              <a:solidFill>
                <a:schemeClr val="accent4">
                  <a:lumMod val="10000"/>
                </a:schemeClr>
              </a:solidFill>
              <a:latin typeface="IranNastaliq" pitchFamily="2" charset="0"/>
              <a:ea typeface="+mn-ea"/>
              <a:cs typeface="B Titr" panose="00000700000000000000" pitchFamily="2" charset="-78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7467599" y="3200400"/>
            <a:ext cx="1476737" cy="5143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 fontAlgn="base">
              <a:lnSpc>
                <a:spcPct val="150000"/>
              </a:lnSpc>
              <a:spcAft>
                <a:spcPct val="0"/>
              </a:spcAft>
            </a:pPr>
            <a:r>
              <a:rPr lang="fa-IR" sz="1800" b="1" cap="all" dirty="0">
                <a:ln w="3175" cmpd="sng">
                  <a:noFill/>
                </a:ln>
                <a:solidFill>
                  <a:schemeClr val="accent4">
                    <a:lumMod val="10000"/>
                  </a:schemeClr>
                </a:solidFill>
                <a:latin typeface="IranNastaliq" pitchFamily="2" charset="0"/>
                <a:ea typeface="+mn-ea"/>
                <a:cs typeface="B Titr" panose="00000700000000000000" pitchFamily="2" charset="-78"/>
              </a:rPr>
              <a:t>بازار بالقوه:</a:t>
            </a:r>
            <a:endParaRPr lang="en-US" sz="1800" b="1" cap="all" dirty="0">
              <a:ln w="3175" cmpd="sng">
                <a:noFill/>
              </a:ln>
              <a:solidFill>
                <a:schemeClr val="accent4">
                  <a:lumMod val="10000"/>
                </a:schemeClr>
              </a:solidFill>
              <a:latin typeface="IranNastaliq" pitchFamily="2" charset="0"/>
              <a:ea typeface="+mn-ea"/>
              <a:cs typeface="B Titr" panose="00000700000000000000" pitchFamily="2" charset="-78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6100537"/>
              </p:ext>
            </p:extLst>
          </p:nvPr>
        </p:nvGraphicFramePr>
        <p:xfrm>
          <a:off x="1672907" y="3810000"/>
          <a:ext cx="6328093" cy="217151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1751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13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89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13339"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مقدار تقریبی برای فروش</a:t>
                      </a:r>
                    </a:p>
                    <a:p>
                      <a:pPr algn="ctr" rtl="1"/>
                      <a:r>
                        <a:rPr lang="fa-IR" sz="1400" b="1" kern="1200" dirty="0">
                          <a:solidFill>
                            <a:schemeClr val="lt1"/>
                          </a:solidFill>
                          <a:cs typeface="B Nazanin" panose="00000400000000000000" pitchFamily="2" charset="-78"/>
                        </a:rPr>
                        <a:t>(میلیون ریال)</a:t>
                      </a:r>
                      <a:endParaRPr lang="en-US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عنوان</a:t>
                      </a:r>
                      <a:endParaRPr lang="en-US" sz="14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dirty="0">
                          <a:cs typeface="B Nazanin" panose="00000400000000000000" pitchFamily="2" charset="-78"/>
                        </a:rPr>
                        <a:t>ردیف</a:t>
                      </a:r>
                      <a:endParaRPr lang="en-US" sz="12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3339">
                <a:tc>
                  <a:txBody>
                    <a:bodyPr/>
                    <a:lstStyle/>
                    <a:p>
                      <a:pPr algn="ctr" rtl="1"/>
                      <a:endParaRPr lang="en-US" sz="14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endParaRPr lang="en-US" sz="14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1</a:t>
                      </a:r>
                      <a:endParaRPr lang="en-US" sz="1400" dirty="0">
                        <a:solidFill>
                          <a:schemeClr val="bg1"/>
                        </a:solidFill>
                        <a:cs typeface="B Nazanin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3339">
                <a:tc>
                  <a:txBody>
                    <a:bodyPr/>
                    <a:lstStyle/>
                    <a:p>
                      <a:pPr algn="ctr" rtl="1"/>
                      <a:endParaRPr lang="en-US" sz="14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endParaRPr lang="en-US" sz="14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2</a:t>
                      </a:r>
                      <a:endParaRPr lang="en-US" sz="1400" dirty="0">
                        <a:solidFill>
                          <a:schemeClr val="bg1"/>
                        </a:solidFill>
                        <a:cs typeface="B Nazanin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3339">
                <a:tc>
                  <a:txBody>
                    <a:bodyPr/>
                    <a:lstStyle/>
                    <a:p>
                      <a:pPr algn="ctr" rtl="1"/>
                      <a:endParaRPr lang="en-US" sz="14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endParaRPr lang="en-US" sz="14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3</a:t>
                      </a:r>
                      <a:endParaRPr lang="en-US" sz="1400" dirty="0">
                        <a:solidFill>
                          <a:schemeClr val="bg1"/>
                        </a:solidFill>
                        <a:cs typeface="B Nazanin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3339">
                <a:tc>
                  <a:txBody>
                    <a:bodyPr/>
                    <a:lstStyle/>
                    <a:p>
                      <a:pPr algn="ctr" rtl="1"/>
                      <a:endParaRPr lang="en-US" sz="14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endParaRPr lang="en-US" sz="14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4</a:t>
                      </a:r>
                      <a:endParaRPr lang="en-US" sz="1400" dirty="0">
                        <a:solidFill>
                          <a:schemeClr val="bg1"/>
                        </a:solidFill>
                        <a:cs typeface="B Nazanin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9580005"/>
      </p:ext>
    </p:extLst>
  </p:cSld>
  <p:clrMapOvr>
    <a:masterClrMapping/>
  </p:clrMapOvr>
  <p:transition spd="slow">
    <p:cover dir="l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 idx="4294967295"/>
          </p:nvPr>
        </p:nvSpPr>
        <p:spPr>
          <a:xfrm>
            <a:off x="1" y="152400"/>
            <a:ext cx="8762999" cy="438150"/>
          </a:xfrm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algn="r" rtl="1" fontAlgn="base">
              <a:lnSpc>
                <a:spcPct val="150000"/>
              </a:lnSpc>
              <a:spcAft>
                <a:spcPct val="0"/>
              </a:spcAft>
            </a:pPr>
            <a:r>
              <a:rPr lang="fa-IR" sz="1800" b="1" dirty="0">
                <a:solidFill>
                  <a:schemeClr val="accent4">
                    <a:lumMod val="10000"/>
                  </a:schemeClr>
                </a:solidFill>
                <a:latin typeface="IranNastaliq" pitchFamily="2" charset="0"/>
                <a:ea typeface="+mn-ea"/>
                <a:cs typeface="B Titr" panose="00000700000000000000" pitchFamily="2" charset="-78"/>
              </a:rPr>
              <a:t>قیمت محصول(فقط برای دوره رشد)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0469759"/>
              </p:ext>
            </p:extLst>
          </p:nvPr>
        </p:nvGraphicFramePr>
        <p:xfrm>
          <a:off x="571500" y="670560"/>
          <a:ext cx="8001000" cy="2225040"/>
        </p:xfrm>
        <a:graphic>
          <a:graphicData uri="http://schemas.openxmlformats.org/drawingml/2006/table">
            <a:tbl>
              <a:tblPr rtl="1" firstRow="1" bandRow="1">
                <a:tableStyleId>{7DF18680-E054-41AD-8BC1-D1AEF772440D}</a:tableStyleId>
              </a:tblPr>
              <a:tblGrid>
                <a:gridCol w="548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075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450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>
                          <a:cs typeface="B Nazanin" panose="00000400000000000000" pitchFamily="2" charset="-78"/>
                        </a:rPr>
                        <a:t>جزئیات مربوط</a:t>
                      </a:r>
                      <a:r>
                        <a:rPr lang="fa-IR" sz="1600" baseline="0" dirty="0">
                          <a:cs typeface="B Nazanin" panose="00000400000000000000" pitchFamily="2" charset="-78"/>
                        </a:rPr>
                        <a:t> به محصول(کالا/خدمت)</a:t>
                      </a:r>
                      <a:endParaRPr lang="fa-IR" sz="16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>
                          <a:cs typeface="B Nazanin" pitchFamily="2" charset="-78"/>
                        </a:rPr>
                        <a:t>هزینه(ریال)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kern="1200" dirty="0">
                          <a:solidFill>
                            <a:schemeClr val="dk1"/>
                          </a:solidFill>
                          <a:cs typeface="B Nazanin" panose="00000400000000000000" pitchFamily="2" charset="-78"/>
                        </a:rPr>
                        <a:t>قیمت تمام شده (برای یک واحد محصول)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cs typeface="B Nazanin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1" dirty="0">
                          <a:cs typeface="B Nazanin" panose="00000400000000000000" pitchFamily="2" charset="-78"/>
                        </a:rPr>
                        <a:t>قیمت فروش</a:t>
                      </a:r>
                      <a:r>
                        <a:rPr lang="fa-IR" sz="1600" b="1" kern="1200" dirty="0">
                          <a:solidFill>
                            <a:schemeClr val="dk1"/>
                          </a:solidFill>
                          <a:cs typeface="B Nazanin" panose="00000400000000000000" pitchFamily="2" charset="-78"/>
                        </a:rPr>
                        <a:t>(برای یک واحد محصول)</a:t>
                      </a:r>
                      <a:endParaRPr lang="en-US" sz="1600" b="1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cs typeface="B Nazanin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>
                          <a:cs typeface="B Nazanin" panose="00000400000000000000" pitchFamily="2" charset="-78"/>
                        </a:rPr>
                        <a:t>میزان سود </a:t>
                      </a:r>
                      <a:r>
                        <a:rPr lang="fa-IR" sz="1600" b="1" kern="1200" dirty="0">
                          <a:solidFill>
                            <a:schemeClr val="dk1"/>
                          </a:solidFill>
                          <a:cs typeface="B Nazanin" panose="00000400000000000000" pitchFamily="2" charset="-78"/>
                        </a:rPr>
                        <a:t>(برای یک واحد محصول)</a:t>
                      </a:r>
                      <a:endParaRPr lang="en-US" sz="1600" b="1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cs typeface="B Nazanin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600" b="1" dirty="0">
                          <a:cs typeface="B Nazanin" pitchFamily="2" charset="-78"/>
                        </a:rPr>
                        <a:t>IRR</a:t>
                      </a:r>
                      <a:r>
                        <a:rPr lang="fa-IR" sz="1600" b="1" dirty="0">
                          <a:cs typeface="B Nazanin" pitchFamily="2" charset="-78"/>
                        </a:rPr>
                        <a:t> (%)</a:t>
                      </a:r>
                      <a:endParaRPr lang="en-US" sz="1600" b="1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cs typeface="B Nazanin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390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600" b="1" dirty="0">
                          <a:cs typeface="B Nazanin" pitchFamily="2" charset="-78"/>
                        </a:rPr>
                        <a:t>NPV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cs typeface="B Nazanin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2585916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4A861348-3414-48D2-AB9E-64ADDD100CDE}"/>
              </a:ext>
            </a:extLst>
          </p:cNvPr>
          <p:cNvSpPr txBox="1">
            <a:spLocks/>
          </p:cNvSpPr>
          <p:nvPr/>
        </p:nvSpPr>
        <p:spPr>
          <a:xfrm>
            <a:off x="1" y="3429000"/>
            <a:ext cx="8762999" cy="43815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 rtl="1" fontAlgn="base">
              <a:lnSpc>
                <a:spcPct val="150000"/>
              </a:lnSpc>
              <a:spcAft>
                <a:spcPct val="0"/>
              </a:spcAft>
            </a:pPr>
            <a:r>
              <a:rPr lang="fa-IR" sz="1800" b="1" dirty="0">
                <a:solidFill>
                  <a:schemeClr val="accent4">
                    <a:lumMod val="10000"/>
                  </a:schemeClr>
                </a:solidFill>
                <a:latin typeface="IranNastaliq" pitchFamily="2" charset="0"/>
                <a:ea typeface="+mn-ea"/>
                <a:cs typeface="B Titr" panose="00000700000000000000" pitchFamily="2" charset="-78"/>
              </a:rPr>
              <a:t>برنامه تامین مالی برای اجرای طرح محوری/محصول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14BA373-3B9C-4CF7-8638-127D47810F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8966926"/>
              </p:ext>
            </p:extLst>
          </p:nvPr>
        </p:nvGraphicFramePr>
        <p:xfrm>
          <a:off x="1728855" y="4038600"/>
          <a:ext cx="5686290" cy="2225040"/>
        </p:xfrm>
        <a:graphic>
          <a:graphicData uri="http://schemas.openxmlformats.org/drawingml/2006/table">
            <a:tbl>
              <a:tblPr rtl="1" firstRow="1" bandRow="1">
                <a:tableStyleId>{7DF18680-E054-41AD-8BC1-D1AEF772440D}</a:tableStyleId>
              </a:tblPr>
              <a:tblGrid>
                <a:gridCol w="3764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221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>
                          <a:cs typeface="B Nazanin" pitchFamily="2" charset="-78"/>
                        </a:rPr>
                        <a:t>منابع تامین مالی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>
                          <a:cs typeface="B Nazanin" pitchFamily="2" charset="-78"/>
                        </a:rPr>
                        <a:t>مبلغ(ریال)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آورده نقدی متقاضی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cs typeface="B Nazanin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تسهیلات بانکی (در حال اقدام/مصوب)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cs typeface="B Nazanin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6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سرمایه‌گذاری</a:t>
                      </a:r>
                      <a:r>
                        <a:rPr lang="fa-IR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(جذب </a:t>
                      </a:r>
                      <a:r>
                        <a:rPr lang="fa-IR" sz="16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سرمایه‌گذار</a:t>
                      </a:r>
                      <a:r>
                        <a:rPr lang="fa-IR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)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cs typeface="B Nazanin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سایر منابع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cs typeface="B Nazanin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390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a-IR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جمع کل منابع تأمین مالی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cs typeface="B Nazanin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258591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2464955"/>
      </p:ext>
    </p:extLst>
  </p:cSld>
  <p:clrMapOvr>
    <a:masterClrMapping/>
  </p:clrMapOvr>
  <p:transition spd="slow">
    <p:cover dir="l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F85B883-2D16-2186-5E7C-E4678DE3F3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770046"/>
              </p:ext>
            </p:extLst>
          </p:nvPr>
        </p:nvGraphicFramePr>
        <p:xfrm>
          <a:off x="152401" y="990600"/>
          <a:ext cx="8700380" cy="4419597"/>
        </p:xfrm>
        <a:graphic>
          <a:graphicData uri="http://schemas.openxmlformats.org/drawingml/2006/table">
            <a:tbl>
              <a:tblPr rtl="1"/>
              <a:tblGrid>
                <a:gridCol w="2213573">
                  <a:extLst>
                    <a:ext uri="{9D8B030D-6E8A-4147-A177-3AD203B41FA5}">
                      <a16:colId xmlns:a16="http://schemas.microsoft.com/office/drawing/2014/main" val="8360325"/>
                    </a:ext>
                  </a:extLst>
                </a:gridCol>
                <a:gridCol w="1257678">
                  <a:extLst>
                    <a:ext uri="{9D8B030D-6E8A-4147-A177-3AD203B41FA5}">
                      <a16:colId xmlns:a16="http://schemas.microsoft.com/office/drawing/2014/main" val="816984597"/>
                    </a:ext>
                  </a:extLst>
                </a:gridCol>
                <a:gridCol w="1055276">
                  <a:extLst>
                    <a:ext uri="{9D8B030D-6E8A-4147-A177-3AD203B41FA5}">
                      <a16:colId xmlns:a16="http://schemas.microsoft.com/office/drawing/2014/main" val="1368559819"/>
                    </a:ext>
                  </a:extLst>
                </a:gridCol>
                <a:gridCol w="998995">
                  <a:extLst>
                    <a:ext uri="{9D8B030D-6E8A-4147-A177-3AD203B41FA5}">
                      <a16:colId xmlns:a16="http://schemas.microsoft.com/office/drawing/2014/main" val="4241561340"/>
                    </a:ext>
                  </a:extLst>
                </a:gridCol>
                <a:gridCol w="1101731">
                  <a:extLst>
                    <a:ext uri="{9D8B030D-6E8A-4147-A177-3AD203B41FA5}">
                      <a16:colId xmlns:a16="http://schemas.microsoft.com/office/drawing/2014/main" val="4202635347"/>
                    </a:ext>
                  </a:extLst>
                </a:gridCol>
                <a:gridCol w="984429">
                  <a:extLst>
                    <a:ext uri="{9D8B030D-6E8A-4147-A177-3AD203B41FA5}">
                      <a16:colId xmlns:a16="http://schemas.microsoft.com/office/drawing/2014/main" val="105131308"/>
                    </a:ext>
                  </a:extLst>
                </a:gridCol>
                <a:gridCol w="1088698">
                  <a:extLst>
                    <a:ext uri="{9D8B030D-6E8A-4147-A177-3AD203B41FA5}">
                      <a16:colId xmlns:a16="http://schemas.microsoft.com/office/drawing/2014/main" val="3855878593"/>
                    </a:ext>
                  </a:extLst>
                </a:gridCol>
              </a:tblGrid>
              <a:tr h="33300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Zar" panose="00000400000000000000" pitchFamily="2" charset="-78"/>
                          <a:cs typeface="B Zar" panose="00000400000000000000" pitchFamily="2" charset="-78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50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 gridSpan="6"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Zar" panose="00000400000000000000" pitchFamily="2" charset="-78"/>
                          <a:cs typeface="B Zar" panose="00000400000000000000" pitchFamily="2" charset="-78"/>
                        </a:rPr>
                        <a:t>پیش بینی درآمد ها و هزینه ها (بدون در نظر گرفتن جریان نقدی آتی)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8683222"/>
                  </a:ext>
                </a:extLst>
              </a:tr>
              <a:tr h="538049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Zar" panose="00000400000000000000" pitchFamily="2" charset="-78"/>
                          <a:cs typeface="B Zar" panose="00000400000000000000" pitchFamily="2" charset="-78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50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Zar" panose="00000400000000000000" pitchFamily="2" charset="-78"/>
                          <a:cs typeface="B Zar" panose="00000400000000000000" pitchFamily="2" charset="-78"/>
                        </a:rPr>
                        <a:t>سال  ایجاد یا بهره برداری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Zar" panose="00000400000000000000" pitchFamily="2" charset="-78"/>
                          <a:cs typeface="B Zar" panose="00000400000000000000" pitchFamily="2" charset="-78"/>
                        </a:rPr>
                        <a:t>سال اول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Zar" panose="00000400000000000000" pitchFamily="2" charset="-78"/>
                          <a:cs typeface="B Zar" panose="00000400000000000000" pitchFamily="2" charset="-78"/>
                        </a:rPr>
                        <a:t>سال دوم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Zar" panose="00000400000000000000" pitchFamily="2" charset="-78"/>
                          <a:cs typeface="B Zar" panose="00000400000000000000" pitchFamily="2" charset="-78"/>
                        </a:rPr>
                        <a:t>سال سوم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Zar" panose="00000400000000000000" pitchFamily="2" charset="-78"/>
                          <a:cs typeface="B Zar" panose="00000400000000000000" pitchFamily="2" charset="-78"/>
                        </a:rPr>
                        <a:t>سال چهارم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B Zar" panose="00000400000000000000" pitchFamily="2" charset="-78"/>
                          <a:cs typeface="B Zar" panose="00000400000000000000" pitchFamily="2" charset="-78"/>
                        </a:rPr>
                        <a:t>سال پنجم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9362651"/>
                  </a:ext>
                </a:extLst>
              </a:tr>
              <a:tr h="35381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Zar" panose="00000400000000000000" pitchFamily="2" charset="-78"/>
                          <a:cs typeface="B Zar" panose="00000400000000000000" pitchFamily="2" charset="-78"/>
                        </a:rPr>
                        <a:t>میزان استفاده از ظرفیت بهره برداری طرح (%)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8976100"/>
                  </a:ext>
                </a:extLst>
              </a:tr>
              <a:tr h="35381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Zar" panose="00000400000000000000" pitchFamily="2" charset="-78"/>
                          <a:cs typeface="B Zar" panose="00000400000000000000" pitchFamily="2" charset="-78"/>
                        </a:rPr>
                        <a:t>مجموع درآمد های حاصل از فروش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330220"/>
                  </a:ext>
                </a:extLst>
              </a:tr>
              <a:tr h="35381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Zar" panose="00000400000000000000" pitchFamily="2" charset="-78"/>
                          <a:cs typeface="B Zar" panose="00000400000000000000" pitchFamily="2" charset="-78"/>
                        </a:rPr>
                        <a:t>میزان تأمین سرمایه ثابت (%)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9396821"/>
                  </a:ext>
                </a:extLst>
              </a:tr>
              <a:tr h="35381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Zar" panose="00000400000000000000" pitchFamily="2" charset="-78"/>
                          <a:cs typeface="B Zar" panose="00000400000000000000" pitchFamily="2" charset="-78"/>
                        </a:rPr>
                        <a:t>سرمایه ثابت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7190253"/>
                  </a:ext>
                </a:extLst>
              </a:tr>
              <a:tr h="35381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Zar" panose="00000400000000000000" pitchFamily="2" charset="-78"/>
                          <a:cs typeface="B Zar" panose="00000400000000000000" pitchFamily="2" charset="-78"/>
                        </a:rPr>
                        <a:t>هزینه تولید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4906461"/>
                  </a:ext>
                </a:extLst>
              </a:tr>
              <a:tr h="35381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Zar" panose="00000400000000000000" pitchFamily="2" charset="-78"/>
                          <a:cs typeface="B Zar" panose="00000400000000000000" pitchFamily="2" charset="-78"/>
                        </a:rPr>
                        <a:t>کسر می شود: مجموع هزینه ها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4752269"/>
                  </a:ext>
                </a:extLst>
              </a:tr>
              <a:tr h="35381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Zar" panose="00000400000000000000" pitchFamily="2" charset="-78"/>
                          <a:cs typeface="B Zar" panose="00000400000000000000" pitchFamily="2" charset="-78"/>
                        </a:rPr>
                        <a:t>کسر می شود: مالیات بر درآمد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endParaRPr lang="en-US" sz="1200" b="0" i="0" u="none" strike="noStrike">
                        <a:solidFill>
                          <a:srgbClr val="FF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endParaRPr lang="en-US" sz="1200" b="0" i="0" u="none" strike="noStrike">
                        <a:solidFill>
                          <a:srgbClr val="FF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endParaRPr lang="en-US" sz="1200" b="0" i="0" u="none" strike="noStrike">
                        <a:solidFill>
                          <a:srgbClr val="FF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endParaRPr lang="en-US" sz="1200" b="0" i="0" u="none" strike="noStrike">
                        <a:solidFill>
                          <a:srgbClr val="FF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endParaRPr lang="en-US" sz="1200" b="0" i="0" u="none" strike="noStrike">
                        <a:solidFill>
                          <a:srgbClr val="FF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6016549"/>
                  </a:ext>
                </a:extLst>
              </a:tr>
              <a:tr h="35381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Zar" panose="00000400000000000000" pitchFamily="2" charset="-78"/>
                          <a:cs typeface="B Zar" panose="00000400000000000000" pitchFamily="2" charset="-78"/>
                        </a:rPr>
                        <a:t>نقطه سر به سر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endParaRPr lang="en-US" sz="1200" b="0" i="0" u="none" strike="noStrike">
                        <a:solidFill>
                          <a:srgbClr val="FF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endParaRPr lang="en-US" sz="1200" b="0" i="0" u="none" strike="noStrike">
                        <a:solidFill>
                          <a:srgbClr val="FF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endParaRPr lang="en-US" sz="1200" b="0" i="0" u="none" strike="noStrike">
                        <a:solidFill>
                          <a:srgbClr val="FF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endParaRPr lang="en-US" sz="1200" b="0" i="0" u="none" strike="noStrike">
                        <a:solidFill>
                          <a:srgbClr val="FF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3857755"/>
                  </a:ext>
                </a:extLst>
              </a:tr>
              <a:tr h="35381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B Zar" panose="00000400000000000000" pitchFamily="2" charset="-78"/>
                          <a:cs typeface="B Zar" panose="00000400000000000000" pitchFamily="2" charset="-78"/>
                        </a:rPr>
                        <a:t>سود خالص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7967947"/>
                  </a:ext>
                </a:extLst>
              </a:tr>
              <a:tr h="364221"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NPV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Zar" panose="00000400000000000000" pitchFamily="2" charset="-78"/>
                          <a:cs typeface="B Zar" panose="00000400000000000000" pitchFamily="2" charset="-78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IRR(%)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B Zar" panose="00000400000000000000" pitchFamily="2" charset="-78"/>
                        <a:cs typeface="B Zar" panose="00000400000000000000" pitchFamily="2" charset="-7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593807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7127E87-F6DA-0D82-ECBE-EB3BFAAF0B97}"/>
              </a:ext>
            </a:extLst>
          </p:cNvPr>
          <p:cNvSpPr txBox="1"/>
          <p:nvPr/>
        </p:nvSpPr>
        <p:spPr>
          <a:xfrm>
            <a:off x="0" y="381000"/>
            <a:ext cx="885278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600" b="1" dirty="0">
                <a:solidFill>
                  <a:schemeClr val="accent4">
                    <a:lumMod val="10000"/>
                  </a:schemeClr>
                </a:solidFill>
                <a:latin typeface="IranNastaliq" pitchFamily="2" charset="0"/>
                <a:ea typeface="+mn-ea"/>
                <a:cs typeface="B Titr" panose="00000700000000000000" pitchFamily="2" charset="-78"/>
              </a:rPr>
              <a:t>جدول  پیش بینی سود و زیان در پنج سال اول فعالیت بر اساس </a:t>
            </a:r>
            <a:r>
              <a:rPr lang="fa-IR" sz="1600" b="1" dirty="0" err="1">
                <a:solidFill>
                  <a:schemeClr val="accent4">
                    <a:lumMod val="10000"/>
                  </a:schemeClr>
                </a:solidFill>
                <a:latin typeface="IranNastaliq" pitchFamily="2" charset="0"/>
                <a:ea typeface="+mn-ea"/>
                <a:cs typeface="B Titr" panose="00000700000000000000" pitchFamily="2" charset="-78"/>
              </a:rPr>
              <a:t>شیت</a:t>
            </a:r>
            <a:r>
              <a:rPr lang="fa-IR" sz="1600" b="1" dirty="0">
                <a:solidFill>
                  <a:schemeClr val="accent4">
                    <a:lumMod val="10000"/>
                  </a:schemeClr>
                </a:solidFill>
                <a:latin typeface="IranNastaliq" pitchFamily="2" charset="0"/>
                <a:ea typeface="+mn-ea"/>
                <a:cs typeface="B Titr" panose="00000700000000000000" pitchFamily="2" charset="-78"/>
              </a:rPr>
              <a:t> آخر طرح کسب و کار(فقط برای دوره رشد)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0680821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32933" y="123731"/>
            <a:ext cx="8801934" cy="533400"/>
          </a:xfrm>
        </p:spPr>
        <p:txBody>
          <a:bodyPr>
            <a:noAutofit/>
          </a:bodyPr>
          <a:lstStyle/>
          <a:p>
            <a:pPr algn="r" rtl="1" fontAlgn="base">
              <a:lnSpc>
                <a:spcPct val="150000"/>
              </a:lnSpc>
              <a:spcAft>
                <a:spcPct val="0"/>
              </a:spcAft>
            </a:pPr>
            <a:r>
              <a:rPr lang="fa-IR" sz="1800" b="1" dirty="0">
                <a:solidFill>
                  <a:schemeClr val="accent4">
                    <a:lumMod val="10000"/>
                  </a:schemeClr>
                </a:solidFill>
                <a:latin typeface="IranNastaliq" pitchFamily="2" charset="0"/>
                <a:ea typeface="+mn-ea"/>
                <a:cs typeface="B Titr" panose="00000700000000000000" pitchFamily="2" charset="-78"/>
              </a:rPr>
              <a:t>آشنایی با شرکت/موسسه/هسته </a:t>
            </a:r>
            <a:r>
              <a:rPr lang="fa-IR" sz="1800" b="1" dirty="0" err="1">
                <a:solidFill>
                  <a:schemeClr val="accent4">
                    <a:lumMod val="10000"/>
                  </a:schemeClr>
                </a:solidFill>
                <a:latin typeface="IranNastaliq" pitchFamily="2" charset="0"/>
                <a:ea typeface="+mn-ea"/>
                <a:cs typeface="B Titr" panose="00000700000000000000" pitchFamily="2" charset="-78"/>
              </a:rPr>
              <a:t>فناور</a:t>
            </a:r>
            <a:endParaRPr lang="en-US" sz="1800" b="1" dirty="0">
              <a:solidFill>
                <a:schemeClr val="accent4">
                  <a:lumMod val="10000"/>
                </a:schemeClr>
              </a:solidFill>
              <a:latin typeface="IranNastaliq" pitchFamily="2" charset="0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6200" y="909221"/>
            <a:ext cx="8991600" cy="35317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r" rtl="1">
              <a:lnSpc>
                <a:spcPct val="200000"/>
              </a:lnSpc>
              <a:buFont typeface="Wingdings" pitchFamily="2" charset="2"/>
              <a:buChar char="§"/>
            </a:pPr>
            <a:r>
              <a:rPr lang="fa-IR" sz="1600" b="1" dirty="0">
                <a:solidFill>
                  <a:schemeClr val="accent4">
                    <a:lumMod val="10000"/>
                  </a:schemeClr>
                </a:solidFill>
                <a:cs typeface="B Nazanin" pitchFamily="2" charset="-78"/>
              </a:rPr>
              <a:t>نام شرکت/موسسه/هسته فناور:</a:t>
            </a:r>
          </a:p>
          <a:p>
            <a:pPr algn="r" rtl="1">
              <a:lnSpc>
                <a:spcPct val="200000"/>
              </a:lnSpc>
            </a:pPr>
            <a:endParaRPr lang="fa-IR" sz="1600" b="1" dirty="0">
              <a:solidFill>
                <a:schemeClr val="accent4">
                  <a:lumMod val="10000"/>
                </a:schemeClr>
              </a:solidFill>
              <a:cs typeface="B Nazanin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1600" b="1" dirty="0">
                <a:solidFill>
                  <a:schemeClr val="accent4">
                    <a:lumMod val="10000"/>
                  </a:schemeClr>
                </a:solidFill>
                <a:cs typeface="B Nazanin" pitchFamily="2" charset="-78"/>
              </a:rPr>
              <a:t>شروع فعالیت:</a:t>
            </a:r>
          </a:p>
          <a:p>
            <a:pPr marL="285750" indent="-285750" algn="r" rtl="1">
              <a:lnSpc>
                <a:spcPct val="200000"/>
              </a:lnSpc>
              <a:buFont typeface="Wingdings" pitchFamily="2" charset="2"/>
              <a:buChar char="§"/>
            </a:pPr>
            <a:r>
              <a:rPr lang="fa-IR" sz="1600" b="1" dirty="0">
                <a:solidFill>
                  <a:schemeClr val="accent4">
                    <a:lumMod val="10000"/>
                  </a:schemeClr>
                </a:solidFill>
                <a:cs typeface="B Nazanin" pitchFamily="2" charset="-78"/>
              </a:rPr>
              <a:t>(درصورت ثبت شرکت یا موسسه ،مشخصات آن ذکر شود):</a:t>
            </a:r>
          </a:p>
          <a:p>
            <a:pPr algn="r" rtl="1">
              <a:lnSpc>
                <a:spcPct val="200000"/>
              </a:lnSpc>
            </a:pPr>
            <a:r>
              <a:rPr lang="fa-IR" sz="1600" b="1" dirty="0">
                <a:solidFill>
                  <a:schemeClr val="accent4">
                    <a:lumMod val="10000"/>
                  </a:schemeClr>
                </a:solidFill>
                <a:cs typeface="B Nazanin" pitchFamily="2" charset="-78"/>
              </a:rPr>
              <a:t>نام شرکت:			</a:t>
            </a:r>
            <a:r>
              <a:rPr lang="fa-IR" sz="1600" b="1" dirty="0" err="1">
                <a:solidFill>
                  <a:schemeClr val="accent4">
                    <a:lumMod val="10000"/>
                  </a:schemeClr>
                </a:solidFill>
                <a:cs typeface="B Nazanin" pitchFamily="2" charset="-78"/>
              </a:rPr>
              <a:t>شناسه</a:t>
            </a:r>
            <a:r>
              <a:rPr lang="fa-IR" sz="1600" b="1" dirty="0">
                <a:solidFill>
                  <a:schemeClr val="accent4">
                    <a:lumMod val="10000"/>
                  </a:schemeClr>
                </a:solidFill>
                <a:cs typeface="B Nazanin" pitchFamily="2" charset="-78"/>
              </a:rPr>
              <a:t> ملی:</a:t>
            </a:r>
          </a:p>
          <a:p>
            <a:pPr algn="r" rtl="1">
              <a:lnSpc>
                <a:spcPct val="200000"/>
              </a:lnSpc>
            </a:pPr>
            <a:r>
              <a:rPr lang="fa-IR" sz="1600" b="1" dirty="0">
                <a:solidFill>
                  <a:schemeClr val="accent4">
                    <a:lumMod val="10000"/>
                  </a:schemeClr>
                </a:solidFill>
                <a:cs typeface="B Nazanin" pitchFamily="2" charset="-78"/>
              </a:rPr>
              <a:t>شماره ثبت:			تاریخ ثبت:		</a:t>
            </a:r>
          </a:p>
          <a:p>
            <a:pPr algn="r" rtl="1">
              <a:lnSpc>
                <a:spcPct val="200000"/>
              </a:lnSpc>
            </a:pPr>
            <a:r>
              <a:rPr lang="fa-IR" sz="1600" b="1" dirty="0">
                <a:solidFill>
                  <a:schemeClr val="accent4">
                    <a:lumMod val="10000"/>
                  </a:schemeClr>
                </a:solidFill>
                <a:cs typeface="B Nazanin" pitchFamily="2" charset="-78"/>
              </a:rPr>
              <a:t>نوع شرکت(سهامی،تعاونی،مسئولیت محدود و ...) : </a:t>
            </a:r>
          </a:p>
        </p:txBody>
      </p:sp>
    </p:spTree>
    <p:extLst>
      <p:ext uri="{BB962C8B-B14F-4D97-AF65-F5344CB8AC3E}">
        <p14:creationId xmlns:p14="http://schemas.microsoft.com/office/powerpoint/2010/main" val="521603729"/>
      </p:ext>
    </p:extLst>
  </p:cSld>
  <p:clrMapOvr>
    <a:masterClrMapping/>
  </p:clrMapOvr>
  <p:transition spd="slow">
    <p:cover dir="l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682969817"/>
              </p:ext>
            </p:extLst>
          </p:nvPr>
        </p:nvGraphicFramePr>
        <p:xfrm>
          <a:off x="17352" y="1371600"/>
          <a:ext cx="8915401" cy="3200402"/>
        </p:xfrm>
        <a:graphic>
          <a:graphicData uri="http://schemas.openxmlformats.org/drawingml/2006/table">
            <a:tbl>
              <a:tblPr rtl="1" firstRow="1" firstCol="1" bandRow="1">
                <a:tableStyleId>{7DF18680-E054-41AD-8BC1-D1AEF772440D}</a:tableStyleId>
              </a:tblPr>
              <a:tblGrid>
                <a:gridCol w="1999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35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347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475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4215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cs typeface="B Nazanin" panose="00000400000000000000" pitchFamily="2" charset="-78"/>
                        </a:rPr>
                        <a:t>نام ونام خانوادگی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رشته تحص</a:t>
                      </a:r>
                      <a:r>
                        <a:rPr lang="ar-SA" sz="1200" dirty="0">
                          <a:effectLst/>
                          <a:cs typeface="B Nazanin" panose="00000400000000000000" pitchFamily="2" charset="-78"/>
                        </a:rPr>
                        <a:t>ي</a:t>
                      </a: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لی</a:t>
                      </a:r>
                      <a:endParaRPr lang="en-US" sz="1400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(حوزوی-دانشگاهی)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cs typeface="B Nazanin" panose="00000400000000000000" pitchFamily="2" charset="-78"/>
                        </a:rPr>
                        <a:t>مقطع تحصیلی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cs typeface="B Nazanin" panose="00000400000000000000" pitchFamily="2" charset="-78"/>
                        </a:rPr>
                        <a:t>سمت در شرکت/موسسه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1649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1649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1649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1649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1649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930621" y="203157"/>
            <a:ext cx="8191500" cy="380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506253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rtl="1">
              <a:lnSpc>
                <a:spcPct val="150000"/>
              </a:lnSpc>
              <a:buClrTx/>
              <a:buSzTx/>
              <a:tabLst/>
            </a:pPr>
            <a:r>
              <a:rPr lang="fa-IR" b="1" dirty="0">
                <a:solidFill>
                  <a:schemeClr val="accent4">
                    <a:lumMod val="10000"/>
                  </a:schemeClr>
                </a:solidFill>
                <a:latin typeface="IranNastaliq" pitchFamily="2" charset="0"/>
                <a:cs typeface="B Titr" panose="00000700000000000000" pitchFamily="2" charset="-78"/>
              </a:rPr>
              <a:t>اعضاي مؤسس/اعضاي هيات مديره (در صورت ثبت شرکت یا موسسه)</a:t>
            </a:r>
            <a:endParaRPr lang="en-US" b="1" dirty="0">
              <a:solidFill>
                <a:schemeClr val="accent4">
                  <a:lumMod val="10000"/>
                </a:schemeClr>
              </a:solidFill>
              <a:latin typeface="IranNastaliq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39603763"/>
      </p:ext>
    </p:extLst>
  </p:cSld>
  <p:clrMapOvr>
    <a:masterClrMapping/>
  </p:clrMapOvr>
  <p:transition spd="slow">
    <p:cover dir="l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064973495"/>
              </p:ext>
            </p:extLst>
          </p:nvPr>
        </p:nvGraphicFramePr>
        <p:xfrm>
          <a:off x="76200" y="838200"/>
          <a:ext cx="8991600" cy="5232784"/>
        </p:xfrm>
        <a:graphic>
          <a:graphicData uri="http://schemas.openxmlformats.org/drawingml/2006/table">
            <a:tbl>
              <a:tblPr rtl="1" firstRow="1" firstCol="1" bandRow="1">
                <a:tableStyleId>{7DF18680-E054-41AD-8BC1-D1AEF772440D}</a:tableStyleId>
              </a:tblPr>
              <a:tblGrid>
                <a:gridCol w="20165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526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538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685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13320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chemeClr val="bg1"/>
                          </a:solidFill>
                          <a:effectLst/>
                          <a:cs typeface="B Nazanin" panose="00000400000000000000" pitchFamily="2" charset="-78"/>
                        </a:rPr>
                        <a:t>نام ونام خانوادگی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effectLst/>
                          <a:cs typeface="B Nazanin" panose="00000400000000000000" pitchFamily="2" charset="-78"/>
                        </a:rPr>
                        <a:t>رشته </a:t>
                      </a:r>
                      <a:r>
                        <a:rPr lang="fa-IR" sz="1200" dirty="0" err="1">
                          <a:solidFill>
                            <a:schemeClr val="bg1"/>
                          </a:solidFill>
                          <a:effectLst/>
                          <a:cs typeface="B Nazanin" panose="00000400000000000000" pitchFamily="2" charset="-78"/>
                        </a:rPr>
                        <a:t>تحص</a:t>
                      </a:r>
                      <a:r>
                        <a:rPr lang="ar-SA" sz="1200" dirty="0">
                          <a:solidFill>
                            <a:schemeClr val="bg1"/>
                          </a:solidFill>
                          <a:effectLst/>
                          <a:cs typeface="B Nazanin" panose="00000400000000000000" pitchFamily="2" charset="-78"/>
                        </a:rPr>
                        <a:t>ي</a:t>
                      </a:r>
                      <a:r>
                        <a:rPr lang="fa-IR" sz="1200" dirty="0">
                          <a:solidFill>
                            <a:schemeClr val="bg1"/>
                          </a:solidFill>
                          <a:effectLst/>
                          <a:cs typeface="B Nazanin" panose="00000400000000000000" pitchFamily="2" charset="-78"/>
                        </a:rPr>
                        <a:t>لی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bg1"/>
                          </a:solidFill>
                          <a:effectLst/>
                          <a:cs typeface="B Nazanin" panose="00000400000000000000" pitchFamily="2" charset="-78"/>
                        </a:rPr>
                        <a:t>(حوزوی-دانشگاهی)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chemeClr val="bg1"/>
                          </a:solidFill>
                          <a:effectLst/>
                          <a:cs typeface="B Nazanin" panose="00000400000000000000" pitchFamily="2" charset="-78"/>
                        </a:rPr>
                        <a:t>مقطع تحصیلی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chemeClr val="bg1"/>
                          </a:solidFill>
                          <a:effectLst/>
                          <a:cs typeface="B Nazanin" panose="00000400000000000000" pitchFamily="2" charset="-78"/>
                        </a:rPr>
                        <a:t>سمت </a:t>
                      </a:r>
                      <a:r>
                        <a:rPr lang="fa-IR" sz="1400" dirty="0" err="1">
                          <a:solidFill>
                            <a:schemeClr val="bg1"/>
                          </a:solidFill>
                          <a:effectLst/>
                          <a:cs typeface="B Nazanin" panose="00000400000000000000" pitchFamily="2" charset="-78"/>
                        </a:rPr>
                        <a:t>فعلي</a:t>
                      </a:r>
                      <a:r>
                        <a:rPr lang="fa-IR" sz="1400" dirty="0">
                          <a:solidFill>
                            <a:schemeClr val="bg1"/>
                          </a:solidFill>
                          <a:effectLst/>
                          <a:cs typeface="B Nazanin" panose="00000400000000000000" pitchFamily="2" charset="-78"/>
                        </a:rPr>
                        <a:t> در تیم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1216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chemeClr val="bg1"/>
                          </a:solidFill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chemeClr val="bg1"/>
                          </a:solidFill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chemeClr val="bg1"/>
                          </a:solidFill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chemeClr val="bg1"/>
                          </a:solidFill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1216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chemeClr val="bg1"/>
                          </a:solidFill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chemeClr val="bg1"/>
                          </a:solidFill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chemeClr val="bg1"/>
                          </a:solidFill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chemeClr val="bg1"/>
                          </a:solidFill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1216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chemeClr val="bg1"/>
                          </a:solidFill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chemeClr val="bg1"/>
                          </a:solidFill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chemeClr val="bg1"/>
                          </a:solidFill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chemeClr val="bg1"/>
                          </a:solidFill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1216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chemeClr val="bg1"/>
                          </a:solidFill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chemeClr val="bg1"/>
                          </a:solidFill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chemeClr val="bg1"/>
                          </a:solidFill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chemeClr val="bg1"/>
                          </a:solidFill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1216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chemeClr val="bg1"/>
                          </a:solidFill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chemeClr val="bg1"/>
                          </a:solidFill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chemeClr val="bg1"/>
                          </a:solidFill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chemeClr val="bg1"/>
                          </a:solidFill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1216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81216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81216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81216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81216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25090" marR="2509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759618" y="0"/>
            <a:ext cx="8079581" cy="695325"/>
          </a:xfrm>
        </p:spPr>
        <p:txBody>
          <a:bodyPr>
            <a:noAutofit/>
          </a:bodyPr>
          <a:lstStyle/>
          <a:p>
            <a:pPr algn="r" rtl="1" fontAlgn="base">
              <a:lnSpc>
                <a:spcPct val="150000"/>
              </a:lnSpc>
              <a:spcAft>
                <a:spcPct val="0"/>
              </a:spcAft>
            </a:pPr>
            <a:r>
              <a:rPr lang="fa-IR" sz="1800" b="1" dirty="0">
                <a:solidFill>
                  <a:schemeClr val="accent4">
                    <a:lumMod val="10000"/>
                  </a:schemeClr>
                </a:solidFill>
                <a:latin typeface="IranNastaliq" pitchFamily="2" charset="0"/>
                <a:ea typeface="+mn-ea"/>
                <a:cs typeface="B Titr" panose="00000700000000000000" pitchFamily="2" charset="-78"/>
              </a:rPr>
              <a:t>معرفی تیم کاری تخصصی</a:t>
            </a:r>
            <a:endParaRPr lang="en-US" sz="1800" b="1" dirty="0">
              <a:solidFill>
                <a:schemeClr val="accent4">
                  <a:lumMod val="10000"/>
                </a:schemeClr>
              </a:solidFill>
              <a:latin typeface="IranNastaliq" pitchFamily="2" charset="0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88152722"/>
      </p:ext>
    </p:extLst>
  </p:cSld>
  <p:clrMapOvr>
    <a:masterClrMapping/>
  </p:clrMapOvr>
  <p:transition spd="slow">
    <p:cover dir="l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1" y="-15089"/>
            <a:ext cx="8878132" cy="609600"/>
          </a:xfrm>
        </p:spPr>
        <p:txBody>
          <a:bodyPr>
            <a:noAutofit/>
          </a:bodyPr>
          <a:lstStyle/>
          <a:p>
            <a:pPr lvl="0" algn="r" rtl="1" fontAlgn="base">
              <a:lnSpc>
                <a:spcPct val="150000"/>
              </a:lnSpc>
              <a:spcAft>
                <a:spcPct val="0"/>
              </a:spcAft>
            </a:pPr>
            <a:r>
              <a:rPr lang="fa-IR" sz="1800" b="1" dirty="0">
                <a:solidFill>
                  <a:schemeClr val="accent4">
                    <a:lumMod val="10000"/>
                  </a:schemeClr>
                </a:solidFill>
                <a:latin typeface="IranNastaliq" pitchFamily="2" charset="0"/>
                <a:cs typeface="B Titr" panose="00000700000000000000" pitchFamily="2" charset="-78"/>
              </a:rPr>
              <a:t>سابقه کاری مدیر و اعضای فعال مرتبط با ایده  محوری (مستندات  و  رزومه  ضمیمه گردد)</a:t>
            </a:r>
            <a:endParaRPr lang="en-US" sz="1800" b="1" dirty="0">
              <a:solidFill>
                <a:schemeClr val="accent4">
                  <a:lumMod val="10000"/>
                </a:schemeClr>
              </a:solidFill>
              <a:latin typeface="IranNastaliq" pitchFamily="2" charset="0"/>
              <a:ea typeface="+mn-ea"/>
              <a:cs typeface="B Titr" panose="00000700000000000000" pitchFamily="2" charset="-78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B836424-830B-C5C8-F241-A908B63F3EE8}"/>
              </a:ext>
            </a:extLst>
          </p:cNvPr>
          <p:cNvSpPr txBox="1">
            <a:spLocks/>
          </p:cNvSpPr>
          <p:nvPr/>
        </p:nvSpPr>
        <p:spPr>
          <a:xfrm>
            <a:off x="189666" y="1447800"/>
            <a:ext cx="8764667" cy="6096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 rtl="1" fontAlgn="base">
              <a:lnSpc>
                <a:spcPct val="150000"/>
              </a:lnSpc>
              <a:spcAft>
                <a:spcPct val="0"/>
              </a:spcAft>
            </a:pPr>
            <a:r>
              <a:rPr lang="fa-IR" sz="1800" b="1" dirty="0">
                <a:solidFill>
                  <a:schemeClr val="accent4">
                    <a:lumMod val="10000"/>
                  </a:schemeClr>
                </a:solidFill>
                <a:latin typeface="IranNastaliq" pitchFamily="2" charset="0"/>
                <a:ea typeface="+mn-ea"/>
                <a:cs typeface="B Nazanin" panose="00000400000000000000" pitchFamily="2" charset="-78"/>
              </a:rPr>
              <a:t>...</a:t>
            </a:r>
            <a:endParaRPr lang="en-US" sz="1800" b="1" dirty="0">
              <a:solidFill>
                <a:schemeClr val="accent4">
                  <a:lumMod val="10000"/>
                </a:schemeClr>
              </a:solidFill>
              <a:latin typeface="IranNastaliq" pitchFamily="2" charset="0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10816681"/>
      </p:ext>
    </p:extLst>
  </p:cSld>
  <p:clrMapOvr>
    <a:masterClrMapping/>
  </p:clrMapOvr>
  <p:transition spd="slow">
    <p:cover dir="l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304800" y="35169"/>
            <a:ext cx="8534400" cy="639762"/>
          </a:xfrm>
        </p:spPr>
        <p:txBody>
          <a:bodyPr>
            <a:noAutofit/>
          </a:bodyPr>
          <a:lstStyle/>
          <a:p>
            <a:pPr lvl="0" algn="r" rtl="1" fontAlgn="base">
              <a:lnSpc>
                <a:spcPct val="150000"/>
              </a:lnSpc>
              <a:spcAft>
                <a:spcPct val="0"/>
              </a:spcAft>
            </a:pPr>
            <a:r>
              <a:rPr lang="fa-IR" sz="1800" b="1" dirty="0">
                <a:solidFill>
                  <a:schemeClr val="accent4">
                    <a:lumMod val="10000"/>
                  </a:schemeClr>
                </a:solidFill>
                <a:latin typeface="IranNastaliq" pitchFamily="2" charset="0"/>
                <a:ea typeface="+mn-ea"/>
                <a:cs typeface="B Titr" panose="00000700000000000000" pitchFamily="2" charset="-78"/>
              </a:rPr>
              <a:t>میزان اشتغال زایی فعلی و آتی</a:t>
            </a:r>
            <a:endParaRPr lang="en-US" sz="1800" b="1" dirty="0">
              <a:solidFill>
                <a:schemeClr val="accent4">
                  <a:lumMod val="10000"/>
                </a:schemeClr>
              </a:solidFill>
              <a:latin typeface="IranNastaliq" pitchFamily="2" charset="0"/>
              <a:ea typeface="+mn-ea"/>
              <a:cs typeface="B Titr" panose="00000700000000000000" pitchFamily="2" charset="-78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605773"/>
              </p:ext>
            </p:extLst>
          </p:nvPr>
        </p:nvGraphicFramePr>
        <p:xfrm>
          <a:off x="838200" y="914400"/>
          <a:ext cx="7817294" cy="5588997"/>
        </p:xfrm>
        <a:graphic>
          <a:graphicData uri="http://schemas.openxmlformats.org/drawingml/2006/table">
            <a:tbl>
              <a:tblPr rtl="1" firstRow="1" firstCol="1" lastRow="1" lastCol="1" bandRow="1" bandCol="1">
                <a:tableStyleId>{22838BEF-8BB2-4498-84A7-C5851F593DF1}</a:tableStyleId>
              </a:tblPr>
              <a:tblGrid>
                <a:gridCol w="15983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65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65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5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38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838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388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8388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8388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87621">
                <a:tc rowSpan="3"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cs typeface="B Nazanin" panose="00000400000000000000" pitchFamily="2" charset="-78"/>
                        </a:rPr>
                        <a:t>رتبه علمی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B Nazanin" panose="00000400000000000000" pitchFamily="2" charset="-78"/>
                        </a:rPr>
                        <a:t>اشتغال زایی فعلی(نفر)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dirty="0">
                          <a:effectLst/>
                          <a:cs typeface="B Nazanin" panose="00000400000000000000" pitchFamily="2" charset="-78"/>
                        </a:rPr>
                        <a:t> اشتغال زایی شش ماهه آتی(نفر)</a:t>
                      </a:r>
                      <a:endParaRPr lang="en-US" sz="20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22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0" dirty="0">
                          <a:effectLst/>
                          <a:cs typeface="B Nazanin" panose="00000400000000000000" pitchFamily="2" charset="-78"/>
                        </a:rPr>
                        <a:t>تخصصی</a:t>
                      </a:r>
                      <a:endParaRPr lang="en-US" sz="1600" b="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Homa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0" dirty="0">
                          <a:effectLst/>
                          <a:cs typeface="B Nazanin" panose="00000400000000000000" pitchFamily="2" charset="-78"/>
                        </a:rPr>
                        <a:t>پشتیبانی</a:t>
                      </a:r>
                      <a:endParaRPr lang="en-US" sz="1600" b="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Homa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0" dirty="0">
                          <a:effectLst/>
                          <a:cs typeface="B Nazanin" panose="00000400000000000000" pitchFamily="2" charset="-78"/>
                        </a:rPr>
                        <a:t>تخصصی</a:t>
                      </a:r>
                      <a:endParaRPr lang="en-US" sz="1600" b="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Homa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0" dirty="0">
                          <a:effectLst/>
                          <a:cs typeface="B Nazanin" panose="00000400000000000000" pitchFamily="2" charset="-78"/>
                        </a:rPr>
                        <a:t>پشتیبانی</a:t>
                      </a:r>
                      <a:endParaRPr lang="en-US" sz="1600" b="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Homa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2247">
                <a:tc vMerge="1"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Homa" pitchFamily="2" charset="-78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تمام وقت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پاره وقت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تمام وقت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50" dirty="0">
                          <a:effectLst/>
                          <a:cs typeface="B Nazanin" panose="00000400000000000000" pitchFamily="2" charset="-78"/>
                        </a:rPr>
                        <a:t>پاره وقت</a:t>
                      </a:r>
                      <a:endParaRPr lang="en-US" sz="105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50" dirty="0">
                          <a:effectLst/>
                          <a:cs typeface="B Nazanin" panose="00000400000000000000" pitchFamily="2" charset="-78"/>
                        </a:rPr>
                        <a:t>تمام وقت</a:t>
                      </a:r>
                      <a:endParaRPr lang="en-US" sz="105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50" dirty="0">
                          <a:effectLst/>
                          <a:cs typeface="B Nazanin" panose="00000400000000000000" pitchFamily="2" charset="-78"/>
                        </a:rPr>
                        <a:t>پاره وقت</a:t>
                      </a:r>
                      <a:endParaRPr lang="en-US" sz="105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50" dirty="0">
                          <a:effectLst/>
                          <a:cs typeface="B Nazanin" panose="00000400000000000000" pitchFamily="2" charset="-78"/>
                        </a:rPr>
                        <a:t>تمام وقت</a:t>
                      </a:r>
                      <a:endParaRPr lang="en-US" sz="105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50" dirty="0">
                          <a:effectLst/>
                          <a:cs typeface="B Nazanin" panose="00000400000000000000" pitchFamily="2" charset="-78"/>
                        </a:rPr>
                        <a:t>پاره وقت</a:t>
                      </a:r>
                      <a:endParaRPr lang="en-US" sz="105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4098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Nazanin" panose="00000400000000000000" pitchFamily="2" charset="-78"/>
                        </a:rPr>
                        <a:t>دکترا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4098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Nazanin" panose="00000400000000000000" pitchFamily="2" charset="-78"/>
                        </a:rPr>
                        <a:t>کارشناسی ارشد 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4098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Nazanin" panose="00000400000000000000" pitchFamily="2" charset="-78"/>
                        </a:rPr>
                        <a:t>کارشناسی 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4098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B Nazanin" panose="00000400000000000000" pitchFamily="2" charset="-78"/>
                        </a:rPr>
                        <a:t>فوق دیپلم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04098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B Nazanin" panose="00000400000000000000" pitchFamily="2" charset="-78"/>
                        </a:rPr>
                        <a:t>دیپلم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04098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B Nazanin" panose="00000400000000000000" pitchFamily="2" charset="-78"/>
                        </a:rPr>
                        <a:t>جمع 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04098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B Nazanin" panose="00000400000000000000" pitchFamily="2" charset="-78"/>
                        </a:rPr>
                        <a:t>جمع دوره ای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Homa" pitchFamily="2" charset="-78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Homa" pitchFamily="2" charset="-78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Homa" pitchFamily="2" charset="-78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Homa" pitchFamily="2" charset="-78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Homa" pitchFamily="2" charset="-78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Homa" pitchFamily="2" charset="-78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008196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B Nazanin" panose="00000400000000000000" pitchFamily="2" charset="-78"/>
                        </a:rPr>
                        <a:t>توضیحات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gridSpan="8"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Homa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Homa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Homa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Homa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Homa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Homa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  <a:cs typeface="B Homa" pitchFamily="2" charset="-78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7519143"/>
      </p:ext>
    </p:extLst>
  </p:cSld>
  <p:clrMapOvr>
    <a:masterClrMapping/>
  </p:clrMapOvr>
  <p:transition spd="slow">
    <p:cover dir="l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04800" y="457200"/>
            <a:ext cx="8534400" cy="57149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algn="r" rtl="1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fa-IR" sz="3200" b="1" cap="all" dirty="0">
              <a:ln w="3175" cmpd="sng">
                <a:noFill/>
              </a:ln>
              <a:solidFill>
                <a:schemeClr val="accent4">
                  <a:lumMod val="10000"/>
                </a:schemeClr>
              </a:solidFill>
              <a:latin typeface="IranNastaliq" pitchFamily="2" charset="0"/>
              <a:cs typeface="IranNastaliq" pitchFamily="2" charset="0"/>
            </a:endParaRPr>
          </a:p>
          <a:p>
            <a:pPr algn="r" rtl="1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b="1" cap="all" dirty="0">
                <a:ln w="3175" cmpd="sng">
                  <a:noFill/>
                </a:ln>
                <a:solidFill>
                  <a:schemeClr val="accent4">
                    <a:lumMod val="10000"/>
                  </a:schemeClr>
                </a:solidFill>
                <a:latin typeface="IranNastaliq" pitchFamily="2" charset="0"/>
                <a:cs typeface="B Titr" panose="00000700000000000000" pitchFamily="2" charset="-78"/>
              </a:rPr>
              <a:t>نام هسته/واحد </a:t>
            </a:r>
            <a:r>
              <a:rPr lang="fa-IR" b="1" cap="all" dirty="0" err="1">
                <a:ln w="3175" cmpd="sng">
                  <a:noFill/>
                </a:ln>
                <a:solidFill>
                  <a:schemeClr val="accent4">
                    <a:lumMod val="10000"/>
                  </a:schemeClr>
                </a:solidFill>
                <a:latin typeface="IranNastaliq" pitchFamily="2" charset="0"/>
                <a:cs typeface="B Titr" panose="00000700000000000000" pitchFamily="2" charset="-78"/>
              </a:rPr>
              <a:t>فناور</a:t>
            </a:r>
            <a:r>
              <a:rPr lang="fa-IR" b="1" cap="all" dirty="0">
                <a:ln w="3175" cmpd="sng">
                  <a:noFill/>
                </a:ln>
                <a:solidFill>
                  <a:schemeClr val="accent4">
                    <a:lumMod val="10000"/>
                  </a:schemeClr>
                </a:solidFill>
                <a:latin typeface="IranNastaliq" pitchFamily="2" charset="0"/>
                <a:cs typeface="B Titr" panose="00000700000000000000" pitchFamily="2" charset="-78"/>
              </a:rPr>
              <a:t>:</a:t>
            </a:r>
          </a:p>
          <a:p>
            <a:pPr algn="r" rtl="1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fa-IR" b="1" cap="all" dirty="0">
              <a:ln w="3175" cmpd="sng">
                <a:noFill/>
              </a:ln>
              <a:solidFill>
                <a:schemeClr val="accent4">
                  <a:lumMod val="10000"/>
                </a:schemeClr>
              </a:solidFill>
              <a:latin typeface="IranNastaliq" pitchFamily="2" charset="0"/>
              <a:cs typeface="B Titr" panose="00000700000000000000" pitchFamily="2" charset="-78"/>
            </a:endParaRPr>
          </a:p>
          <a:p>
            <a:pPr algn="r" rtl="1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fa-IR" b="1" cap="all" dirty="0">
              <a:ln w="3175" cmpd="sng">
                <a:noFill/>
              </a:ln>
              <a:solidFill>
                <a:schemeClr val="accent4">
                  <a:lumMod val="10000"/>
                </a:schemeClr>
              </a:solidFill>
              <a:latin typeface="IranNastaliq" pitchFamily="2" charset="0"/>
              <a:cs typeface="B Titr" panose="00000700000000000000" pitchFamily="2" charset="-78"/>
            </a:endParaRPr>
          </a:p>
          <a:p>
            <a:pPr algn="r" rtl="1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b="1" cap="all" dirty="0">
                <a:ln w="3175" cmpd="sng">
                  <a:noFill/>
                </a:ln>
                <a:solidFill>
                  <a:schemeClr val="accent4">
                    <a:lumMod val="10000"/>
                  </a:schemeClr>
                </a:solidFill>
                <a:latin typeface="IranNastaliq" pitchFamily="2" charset="0"/>
                <a:cs typeface="B Titr" panose="00000700000000000000" pitchFamily="2" charset="-78"/>
              </a:rPr>
              <a:t>عنوان ایده/طرح  محوری:</a:t>
            </a:r>
          </a:p>
          <a:p>
            <a:pPr algn="r" rtl="1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fa-IR" b="1" cap="all" dirty="0">
              <a:ln w="3175" cmpd="sng">
                <a:noFill/>
              </a:ln>
              <a:solidFill>
                <a:schemeClr val="accent4">
                  <a:lumMod val="10000"/>
                </a:schemeClr>
              </a:solidFill>
              <a:latin typeface="IranNastaliq" pitchFamily="2" charset="0"/>
              <a:cs typeface="B Titr" panose="00000700000000000000" pitchFamily="2" charset="-78"/>
            </a:endParaRPr>
          </a:p>
          <a:p>
            <a:pPr algn="r" rtl="1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fa-IR" b="1" cap="all" dirty="0">
              <a:ln w="3175" cmpd="sng">
                <a:noFill/>
              </a:ln>
              <a:solidFill>
                <a:schemeClr val="accent4">
                  <a:lumMod val="10000"/>
                </a:schemeClr>
              </a:solidFill>
              <a:latin typeface="IranNastaliq" pitchFamily="2" charset="0"/>
              <a:cs typeface="B Titr" panose="00000700000000000000" pitchFamily="2" charset="-78"/>
            </a:endParaRPr>
          </a:p>
          <a:p>
            <a:pPr algn="r" rtl="1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b="1" cap="all" dirty="0">
                <a:ln w="3175" cmpd="sng">
                  <a:noFill/>
                </a:ln>
                <a:solidFill>
                  <a:schemeClr val="accent4">
                    <a:lumMod val="10000"/>
                  </a:schemeClr>
                </a:solidFill>
                <a:latin typeface="IranNastaliq" pitchFamily="2" charset="0"/>
                <a:cs typeface="B Titr" panose="00000700000000000000" pitchFamily="2" charset="-78"/>
              </a:rPr>
              <a:t>نام صاحب ایده/طرح محوری:</a:t>
            </a:r>
          </a:p>
          <a:p>
            <a:pPr algn="r" rtl="1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fa-IR" b="1" cap="all" dirty="0">
              <a:ln w="3175" cmpd="sng">
                <a:noFill/>
              </a:ln>
              <a:solidFill>
                <a:schemeClr val="accent4">
                  <a:lumMod val="10000"/>
                </a:schemeClr>
              </a:solidFill>
              <a:latin typeface="IranNastaliq" pitchFamily="2" charset="0"/>
              <a:cs typeface="B Titr" panose="00000700000000000000" pitchFamily="2" charset="-78"/>
            </a:endParaRPr>
          </a:p>
          <a:p>
            <a:pPr algn="r" rtl="1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fa-IR" sz="3200" b="1" cap="all" dirty="0">
              <a:ln w="3175" cmpd="sng">
                <a:noFill/>
              </a:ln>
              <a:solidFill>
                <a:schemeClr val="accent4">
                  <a:lumMod val="10000"/>
                </a:schemeClr>
              </a:solidFill>
              <a:latin typeface="IranNastaliq" pitchFamily="2" charset="0"/>
              <a:cs typeface="IranNastaliq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0781963"/>
      </p:ext>
    </p:extLst>
  </p:cSld>
  <p:clrMapOvr>
    <a:masterClrMapping/>
  </p:clrMapOvr>
  <p:transition spd="slow">
    <p:cover dir="l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4566" y="76200"/>
            <a:ext cx="7620834" cy="609600"/>
          </a:xfrm>
        </p:spPr>
        <p:txBody>
          <a:bodyPr>
            <a:noAutofit/>
          </a:bodyPr>
          <a:lstStyle/>
          <a:p>
            <a:pPr algn="r" rtl="1" fontAlgn="base">
              <a:lnSpc>
                <a:spcPct val="150000"/>
              </a:lnSpc>
              <a:spcAft>
                <a:spcPct val="0"/>
              </a:spcAft>
            </a:pPr>
            <a:r>
              <a:rPr lang="ar-SA" sz="1800" b="1" dirty="0">
                <a:solidFill>
                  <a:schemeClr val="accent4">
                    <a:lumMod val="10000"/>
                  </a:schemeClr>
                </a:solidFill>
                <a:latin typeface="IranNastaliq" pitchFamily="2" charset="0"/>
                <a:ea typeface="+mn-ea"/>
                <a:cs typeface="B Titr" panose="00000700000000000000" pitchFamily="2" charset="-78"/>
              </a:rPr>
              <a:t>خدمات و توقعات مورد انتظار از مرکز رشد </a:t>
            </a:r>
            <a:endParaRPr lang="en-US" sz="1800" b="1" dirty="0">
              <a:solidFill>
                <a:schemeClr val="accent4">
                  <a:lumMod val="10000"/>
                </a:schemeClr>
              </a:solidFill>
              <a:latin typeface="IranNastaliq" pitchFamily="2" charset="0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D604FB9-888A-A180-4554-B43C338A7A36}"/>
              </a:ext>
            </a:extLst>
          </p:cNvPr>
          <p:cNvSpPr txBox="1">
            <a:spLocks/>
          </p:cNvSpPr>
          <p:nvPr/>
        </p:nvSpPr>
        <p:spPr>
          <a:xfrm>
            <a:off x="189666" y="1447800"/>
            <a:ext cx="8764667" cy="6096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 rtl="1" fontAlgn="base">
              <a:lnSpc>
                <a:spcPct val="150000"/>
              </a:lnSpc>
              <a:spcAft>
                <a:spcPct val="0"/>
              </a:spcAft>
            </a:pPr>
            <a:r>
              <a:rPr lang="fa-IR" sz="1800" b="1" dirty="0">
                <a:solidFill>
                  <a:schemeClr val="accent4">
                    <a:lumMod val="10000"/>
                  </a:schemeClr>
                </a:solidFill>
                <a:latin typeface="IranNastaliq" pitchFamily="2" charset="0"/>
                <a:ea typeface="+mn-ea"/>
                <a:cs typeface="B Nazanin" panose="00000400000000000000" pitchFamily="2" charset="-78"/>
              </a:rPr>
              <a:t>...</a:t>
            </a:r>
            <a:endParaRPr lang="en-US" sz="1800" b="1" dirty="0">
              <a:solidFill>
                <a:schemeClr val="accent4">
                  <a:lumMod val="10000"/>
                </a:schemeClr>
              </a:solidFill>
              <a:latin typeface="IranNastaliq" pitchFamily="2" charset="0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72075058"/>
      </p:ext>
    </p:extLst>
  </p:cSld>
  <p:clrMapOvr>
    <a:masterClrMapping/>
  </p:clrMapOvr>
  <p:transition spd="slow">
    <p:cover dir="l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2874553"/>
              </p:ext>
            </p:extLst>
          </p:nvPr>
        </p:nvGraphicFramePr>
        <p:xfrm>
          <a:off x="119418" y="1174349"/>
          <a:ext cx="8905164" cy="4509301"/>
        </p:xfrm>
        <a:graphic>
          <a:graphicData uri="http://schemas.openxmlformats.org/drawingml/2006/table">
            <a:tbl>
              <a:tblPr rtl="1" firstRow="1" firstCol="1" bandRow="1">
                <a:tableStyleId>{7DF18680-E054-41AD-8BC1-D1AEF772440D}</a:tableStyleId>
              </a:tblPr>
              <a:tblGrid>
                <a:gridCol w="5023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65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41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51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76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8921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B Nazanin" panose="00000400000000000000" pitchFamily="2" charset="-78"/>
                        </a:rPr>
                        <a:t>عنوان فاز اصلی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B Nazanin" panose="00000400000000000000" pitchFamily="2" charset="-78"/>
                        </a:rPr>
                        <a:t>مراحل اجرا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B Nazanin" panose="00000400000000000000" pitchFamily="2" charset="-78"/>
                        </a:rPr>
                        <a:t>مدت زمان  انجام</a:t>
                      </a: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(روز)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B Nazanin" panose="00000400000000000000" pitchFamily="2" charset="-78"/>
                        </a:rPr>
                        <a:t>اعتبار مورد نیاز</a:t>
                      </a: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(ریال)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0865">
                <a:tc rowSpan="4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90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900">
                        <a:effectLst/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900" dirty="0">
                        <a:effectLst/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US" sz="1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900">
                        <a:effectLst/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US" sz="1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900">
                        <a:effectLst/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US" sz="1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900">
                        <a:effectLst/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08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US" sz="11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900" dirty="0">
                        <a:effectLst/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US" sz="1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900">
                        <a:effectLst/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US" sz="1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900">
                        <a:effectLst/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08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US" sz="11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900" dirty="0">
                        <a:effectLst/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US" sz="1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900">
                        <a:effectLst/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US" sz="1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900">
                        <a:effectLst/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08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900">
                        <a:effectLst/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US" sz="11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900" dirty="0">
                        <a:effectLst/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US" sz="1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900">
                        <a:effectLst/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0865">
                <a:tc rowSpan="4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fa-IR" sz="1100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900">
                        <a:effectLst/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US" sz="1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900">
                        <a:effectLst/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US" sz="1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900">
                        <a:effectLst/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US" sz="1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900">
                        <a:effectLst/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08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US" sz="1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900">
                        <a:effectLst/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US" sz="1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900">
                        <a:effectLst/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US" sz="1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900">
                        <a:effectLst/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08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US" sz="1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900">
                        <a:effectLst/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US" sz="1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900">
                        <a:effectLst/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US" sz="1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900">
                        <a:effectLst/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08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US" sz="11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900" dirty="0">
                        <a:effectLst/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US" sz="1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900">
                        <a:effectLst/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US" sz="1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900">
                        <a:effectLst/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0865">
                <a:tc rowSpan="4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fa-IR" sz="1100">
                          <a:effectLst/>
                          <a:cs typeface="B Nazanin" panose="00000400000000000000" pitchFamily="2" charset="-78"/>
                        </a:rPr>
                        <a:t>3</a:t>
                      </a:r>
                      <a:endParaRPr lang="en-US" sz="900">
                        <a:effectLst/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US" sz="1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900">
                        <a:effectLst/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US" sz="1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900">
                        <a:effectLst/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US" sz="1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900">
                        <a:effectLst/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08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US" sz="1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900">
                        <a:effectLst/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US" sz="1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900">
                        <a:effectLst/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US" sz="1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900">
                        <a:effectLst/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08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US" sz="1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900">
                        <a:effectLst/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US" sz="1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900">
                        <a:effectLst/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US" sz="1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900">
                        <a:effectLst/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308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US" sz="1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900">
                        <a:effectLst/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US" sz="11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900">
                        <a:effectLst/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US" sz="11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900" dirty="0">
                        <a:effectLst/>
                        <a:latin typeface="Times New Roman"/>
                        <a:ea typeface="Times New Roman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143000" y="178895"/>
            <a:ext cx="7772400" cy="473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rtl="1">
              <a:lnSpc>
                <a:spcPct val="150000"/>
              </a:lnSpc>
              <a:buClrTx/>
              <a:buSzTx/>
              <a:tabLst>
                <a:tab pos="5676900" algn="l"/>
                <a:tab pos="6856413" algn="r"/>
              </a:tabLst>
            </a:pPr>
            <a:r>
              <a:rPr lang="fa-IR" b="1" dirty="0">
                <a:solidFill>
                  <a:schemeClr val="accent4">
                    <a:lumMod val="10000"/>
                  </a:schemeClr>
                </a:solidFill>
                <a:latin typeface="IranNastaliq" pitchFamily="2" charset="0"/>
                <a:cs typeface="B Titr" panose="00000700000000000000" pitchFamily="2" charset="-78"/>
              </a:rPr>
              <a:t>برنامه عملیاتی شش ماهه آینده هسته </a:t>
            </a:r>
            <a:r>
              <a:rPr lang="fa-IR" b="1" dirty="0" err="1">
                <a:solidFill>
                  <a:schemeClr val="accent4">
                    <a:lumMod val="10000"/>
                  </a:schemeClr>
                </a:solidFill>
                <a:latin typeface="IranNastaliq" pitchFamily="2" charset="0"/>
                <a:cs typeface="B Titr" panose="00000700000000000000" pitchFamily="2" charset="-78"/>
              </a:rPr>
              <a:t>فناور</a:t>
            </a:r>
            <a:r>
              <a:rPr lang="fa-IR" b="1" dirty="0">
                <a:solidFill>
                  <a:schemeClr val="accent4">
                    <a:lumMod val="10000"/>
                  </a:schemeClr>
                </a:solidFill>
                <a:latin typeface="IranNastaliq" pitchFamily="2" charset="0"/>
                <a:cs typeface="B Titr" panose="00000700000000000000" pitchFamily="2" charset="-78"/>
              </a:rPr>
              <a:t> از</a:t>
            </a:r>
            <a:r>
              <a:rPr lang="en-US" b="1" dirty="0">
                <a:solidFill>
                  <a:schemeClr val="accent4">
                    <a:lumMod val="10000"/>
                  </a:schemeClr>
                </a:solidFill>
                <a:latin typeface="IranNastaliq" pitchFamily="2" charset="0"/>
                <a:cs typeface="B Titr" panose="00000700000000000000" pitchFamily="2" charset="-78"/>
              </a:rPr>
              <a:t> </a:t>
            </a:r>
            <a:r>
              <a:rPr lang="fa-IR" b="1" dirty="0">
                <a:solidFill>
                  <a:schemeClr val="accent4">
                    <a:lumMod val="10000"/>
                  </a:schemeClr>
                </a:solidFill>
                <a:latin typeface="IranNastaliq" pitchFamily="2" charset="0"/>
                <a:cs typeface="B Titr" panose="00000700000000000000" pitchFamily="2" charset="-78"/>
              </a:rPr>
              <a:t> تاریخ پذیرش در مرکز رشد</a:t>
            </a:r>
            <a:endParaRPr lang="en-US" b="1" dirty="0">
              <a:solidFill>
                <a:schemeClr val="accent4">
                  <a:lumMod val="10000"/>
                </a:schemeClr>
              </a:solidFill>
              <a:latin typeface="IranNastaliq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0001930"/>
      </p:ext>
    </p:extLst>
  </p:cSld>
  <p:clrMapOvr>
    <a:masterClrMapping/>
  </p:clrMapOvr>
  <p:transition spd="slow">
    <p:cover dir="l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EC37E60-8C26-5549-4E4A-3EB2E1DC8C6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250" r="1375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9207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04800" y="228600"/>
            <a:ext cx="8534400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b="1" cap="all" dirty="0">
                <a:ln w="3175" cmpd="sng">
                  <a:noFill/>
                </a:ln>
                <a:solidFill>
                  <a:schemeClr val="accent4">
                    <a:lumMod val="10000"/>
                  </a:schemeClr>
                </a:solidFill>
                <a:latin typeface="IranNastaliq" pitchFamily="2" charset="0"/>
                <a:cs typeface="B Titr" panose="00000700000000000000" pitchFamily="2" charset="-78"/>
              </a:rPr>
              <a:t>مساله/مشکل کجاست:</a:t>
            </a:r>
          </a:p>
          <a:p>
            <a:pPr algn="r" rtl="1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fa-IR" b="1" cap="all" dirty="0">
              <a:ln w="3175" cmpd="sng">
                <a:noFill/>
              </a:ln>
              <a:solidFill>
                <a:schemeClr val="accent4">
                  <a:lumMod val="10000"/>
                </a:schemeClr>
              </a:solidFill>
              <a:latin typeface="IranNastaliq" pitchFamily="2" charset="0"/>
              <a:cs typeface="B Titr" panose="00000700000000000000" pitchFamily="2" charset="-78"/>
            </a:endParaRPr>
          </a:p>
          <a:p>
            <a:pPr algn="r" rtl="1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fa-IR" b="1" cap="all" dirty="0">
              <a:ln w="3175" cmpd="sng">
                <a:noFill/>
              </a:ln>
              <a:solidFill>
                <a:schemeClr val="accent4">
                  <a:lumMod val="10000"/>
                </a:schemeClr>
              </a:solidFill>
              <a:latin typeface="IranNastaliq" pitchFamily="2" charset="0"/>
              <a:cs typeface="B Titr" panose="00000700000000000000" pitchFamily="2" charset="-78"/>
            </a:endParaRPr>
          </a:p>
          <a:p>
            <a:pPr algn="r" rtl="1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fa-IR" b="1" cap="all" dirty="0">
              <a:ln w="3175" cmpd="sng">
                <a:noFill/>
              </a:ln>
              <a:solidFill>
                <a:schemeClr val="accent4">
                  <a:lumMod val="10000"/>
                </a:schemeClr>
              </a:solidFill>
              <a:latin typeface="IranNastaliq" pitchFamily="2" charset="0"/>
              <a:cs typeface="B Titr" panose="00000700000000000000" pitchFamily="2" charset="-78"/>
            </a:endParaRPr>
          </a:p>
          <a:p>
            <a:pPr algn="r" rtl="1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fa-IR" b="1" cap="all" dirty="0">
              <a:ln w="3175" cmpd="sng">
                <a:noFill/>
              </a:ln>
              <a:solidFill>
                <a:schemeClr val="accent4">
                  <a:lumMod val="10000"/>
                </a:schemeClr>
              </a:solidFill>
              <a:latin typeface="IranNastaliq" pitchFamily="2" charset="0"/>
              <a:cs typeface="B Titr" panose="00000700000000000000" pitchFamily="2" charset="-78"/>
            </a:endParaRPr>
          </a:p>
          <a:p>
            <a:pPr algn="r" rtl="1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b="1" cap="all" dirty="0">
                <a:ln w="3175" cmpd="sng">
                  <a:noFill/>
                </a:ln>
                <a:solidFill>
                  <a:schemeClr val="accent4">
                    <a:lumMod val="10000"/>
                  </a:schemeClr>
                </a:solidFill>
                <a:latin typeface="IranNastaliq" pitchFamily="2" charset="0"/>
                <a:cs typeface="B Titr" panose="00000700000000000000" pitchFamily="2" charset="-78"/>
              </a:rPr>
              <a:t>راه حل ما:</a:t>
            </a:r>
          </a:p>
          <a:p>
            <a:pPr algn="r" rtl="1">
              <a:lnSpc>
                <a:spcPct val="150000"/>
              </a:lnSpc>
            </a:pPr>
            <a:endParaRPr lang="fa-IR" sz="2800" b="1" dirty="0">
              <a:solidFill>
                <a:schemeClr val="accent4">
                  <a:lumMod val="10000"/>
                </a:schemeClr>
              </a:solidFill>
              <a:cs typeface="B Mitra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800" b="1" dirty="0">
              <a:solidFill>
                <a:schemeClr val="accent4">
                  <a:lumMod val="10000"/>
                </a:schemeClr>
              </a:solidFill>
              <a:cs typeface="B Mitra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solidFill>
                <a:schemeClr val="accent4">
                  <a:lumMod val="10000"/>
                </a:schemeClr>
              </a:solidFill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solidFill>
                <a:schemeClr val="accent4">
                  <a:lumMod val="10000"/>
                </a:schemeClr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21575079"/>
      </p:ext>
    </p:extLst>
  </p:cSld>
  <p:clrMapOvr>
    <a:masterClrMapping/>
  </p:clrMapOvr>
  <p:transition spd="slow">
    <p:cover dir="l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665" y="152400"/>
            <a:ext cx="8764667" cy="609600"/>
          </a:xfrm>
        </p:spPr>
        <p:txBody>
          <a:bodyPr>
            <a:noAutofit/>
          </a:bodyPr>
          <a:lstStyle/>
          <a:p>
            <a:pPr algn="r" rtl="1" fontAlgn="base">
              <a:lnSpc>
                <a:spcPct val="150000"/>
              </a:lnSpc>
              <a:spcAft>
                <a:spcPct val="0"/>
              </a:spcAft>
            </a:pPr>
            <a:r>
              <a:rPr lang="fa-IR" sz="1800" b="1" dirty="0">
                <a:solidFill>
                  <a:schemeClr val="accent4">
                    <a:lumMod val="10000"/>
                  </a:schemeClr>
                </a:solidFill>
                <a:latin typeface="IranNastaliq" pitchFamily="2" charset="0"/>
                <a:ea typeface="+mn-ea"/>
                <a:cs typeface="B Titr" panose="00000700000000000000" pitchFamily="2" charset="-78"/>
              </a:rPr>
              <a:t>معرفی ایده/طرح محوری با اشاره به مزیت ها و ویژگی های منحصر به فرد</a:t>
            </a:r>
            <a:endParaRPr lang="en-US" sz="1800" b="1" dirty="0">
              <a:solidFill>
                <a:schemeClr val="accent4">
                  <a:lumMod val="10000"/>
                </a:schemeClr>
              </a:solidFill>
              <a:latin typeface="IranNastaliq" pitchFamily="2" charset="0"/>
              <a:ea typeface="+mn-ea"/>
              <a:cs typeface="B Titr" panose="00000700000000000000" pitchFamily="2" charset="-78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744A6FE-4422-8785-8F11-367B7B2FDD18}"/>
              </a:ext>
            </a:extLst>
          </p:cNvPr>
          <p:cNvSpPr txBox="1">
            <a:spLocks/>
          </p:cNvSpPr>
          <p:nvPr/>
        </p:nvSpPr>
        <p:spPr>
          <a:xfrm>
            <a:off x="189666" y="1447800"/>
            <a:ext cx="8764667" cy="6096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 rtl="1" fontAlgn="base">
              <a:lnSpc>
                <a:spcPct val="150000"/>
              </a:lnSpc>
              <a:spcAft>
                <a:spcPct val="0"/>
              </a:spcAft>
            </a:pPr>
            <a:r>
              <a:rPr lang="fa-IR" sz="1800" b="1" dirty="0">
                <a:solidFill>
                  <a:schemeClr val="accent4">
                    <a:lumMod val="10000"/>
                  </a:schemeClr>
                </a:solidFill>
                <a:latin typeface="IranNastaliq" pitchFamily="2" charset="0"/>
                <a:ea typeface="+mn-ea"/>
                <a:cs typeface="B Titr" panose="00000700000000000000" pitchFamily="2" charset="-78"/>
              </a:rPr>
              <a:t>...</a:t>
            </a:r>
            <a:endParaRPr lang="en-US" sz="1800" b="1" dirty="0">
              <a:solidFill>
                <a:schemeClr val="accent4">
                  <a:lumMod val="10000"/>
                </a:schemeClr>
              </a:solidFill>
              <a:latin typeface="IranNastaliq" pitchFamily="2" charset="0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77025995"/>
      </p:ext>
    </p:extLst>
  </p:cSld>
  <p:clrMapOvr>
    <a:masterClrMapping/>
  </p:clrMapOvr>
  <p:transition spd="slow">
    <p:cover dir="l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766" y="152400"/>
            <a:ext cx="8688467" cy="609600"/>
          </a:xfrm>
        </p:spPr>
        <p:txBody>
          <a:bodyPr>
            <a:noAutofit/>
          </a:bodyPr>
          <a:lstStyle/>
          <a:p>
            <a:pPr algn="r" rtl="1" fontAlgn="base">
              <a:lnSpc>
                <a:spcPct val="150000"/>
              </a:lnSpc>
              <a:spcAft>
                <a:spcPct val="0"/>
              </a:spcAft>
            </a:pPr>
            <a:r>
              <a:rPr lang="fa-IR" sz="1800" b="1" dirty="0">
                <a:solidFill>
                  <a:schemeClr val="accent4">
                    <a:lumMod val="10000"/>
                  </a:schemeClr>
                </a:solidFill>
                <a:latin typeface="IranNastaliq" pitchFamily="2" charset="0"/>
                <a:ea typeface="+mn-ea"/>
                <a:cs typeface="B Titr" panose="00000700000000000000" pitchFamily="2" charset="-78"/>
              </a:rPr>
              <a:t>اندازه بازار در ایران و جهان و سهم </a:t>
            </a:r>
            <a:r>
              <a:rPr lang="fa-IR" sz="1800" b="1" dirty="0" err="1">
                <a:solidFill>
                  <a:schemeClr val="accent4">
                    <a:lumMod val="10000"/>
                  </a:schemeClr>
                </a:solidFill>
                <a:latin typeface="IranNastaliq" pitchFamily="2" charset="0"/>
                <a:ea typeface="+mn-ea"/>
                <a:cs typeface="B Titr" panose="00000700000000000000" pitchFamily="2" charset="-78"/>
              </a:rPr>
              <a:t>استارتاپ</a:t>
            </a:r>
            <a:r>
              <a:rPr lang="fa-IR" sz="1800" b="1" dirty="0">
                <a:solidFill>
                  <a:schemeClr val="accent4">
                    <a:lumMod val="10000"/>
                  </a:schemeClr>
                </a:solidFill>
                <a:latin typeface="IranNastaliq" pitchFamily="2" charset="0"/>
                <a:ea typeface="+mn-ea"/>
                <a:cs typeface="B Titr" panose="00000700000000000000" pitchFamily="2" charset="-78"/>
              </a:rPr>
              <a:t> از بازار</a:t>
            </a:r>
            <a:endParaRPr lang="en-US" sz="1800" b="1" dirty="0">
              <a:solidFill>
                <a:schemeClr val="accent4">
                  <a:lumMod val="10000"/>
                </a:schemeClr>
              </a:solidFill>
              <a:latin typeface="IranNastaliq" pitchFamily="2" charset="0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825185A-B23B-FE1B-C4FB-77140DDE0704}"/>
              </a:ext>
            </a:extLst>
          </p:cNvPr>
          <p:cNvSpPr txBox="1">
            <a:spLocks/>
          </p:cNvSpPr>
          <p:nvPr/>
        </p:nvSpPr>
        <p:spPr>
          <a:xfrm>
            <a:off x="189666" y="1447800"/>
            <a:ext cx="8764667" cy="6096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 rtl="1" fontAlgn="base">
              <a:lnSpc>
                <a:spcPct val="150000"/>
              </a:lnSpc>
              <a:spcAft>
                <a:spcPct val="0"/>
              </a:spcAft>
            </a:pPr>
            <a:r>
              <a:rPr lang="fa-IR" sz="1800" b="1" dirty="0">
                <a:solidFill>
                  <a:schemeClr val="accent4">
                    <a:lumMod val="10000"/>
                  </a:schemeClr>
                </a:solidFill>
                <a:latin typeface="IranNastaliq" pitchFamily="2" charset="0"/>
                <a:ea typeface="+mn-ea"/>
                <a:cs typeface="B Nazanin" panose="00000400000000000000" pitchFamily="2" charset="-78"/>
              </a:rPr>
              <a:t>...</a:t>
            </a:r>
            <a:endParaRPr lang="en-US" sz="1800" b="1" dirty="0">
              <a:solidFill>
                <a:schemeClr val="accent4">
                  <a:lumMod val="10000"/>
                </a:schemeClr>
              </a:solidFill>
              <a:latin typeface="IranNastaliq" pitchFamily="2" charset="0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77233184"/>
      </p:ext>
    </p:extLst>
  </p:cSld>
  <p:clrMapOvr>
    <a:masterClrMapping/>
  </p:clrMapOvr>
  <p:transition spd="slow">
    <p:cover dir="l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534400" cy="762000"/>
          </a:xfrm>
        </p:spPr>
        <p:txBody>
          <a:bodyPr>
            <a:noAutofit/>
          </a:bodyPr>
          <a:lstStyle/>
          <a:p>
            <a:pPr algn="r" rtl="1" fontAlgn="base">
              <a:lnSpc>
                <a:spcPct val="150000"/>
              </a:lnSpc>
              <a:spcAft>
                <a:spcPct val="0"/>
              </a:spcAft>
            </a:pPr>
            <a:r>
              <a:rPr lang="fa-IR" sz="1800" b="1" dirty="0">
                <a:solidFill>
                  <a:schemeClr val="accent4">
                    <a:lumMod val="10000"/>
                  </a:schemeClr>
                </a:solidFill>
                <a:latin typeface="IranNastaliq" pitchFamily="2" charset="0"/>
                <a:ea typeface="+mn-ea"/>
                <a:cs typeface="B Titr" panose="00000700000000000000" pitchFamily="2" charset="-78"/>
              </a:rPr>
              <a:t>جنبه های نوآوری و پیچیدگی های ایده/طرح محوری</a:t>
            </a:r>
            <a:endParaRPr lang="en-US" sz="1800" b="1" dirty="0">
              <a:solidFill>
                <a:schemeClr val="accent4">
                  <a:lumMod val="10000"/>
                </a:schemeClr>
              </a:solidFill>
              <a:latin typeface="IranNastaliq" pitchFamily="2" charset="0"/>
              <a:ea typeface="+mn-ea"/>
              <a:cs typeface="B Titr" panose="00000700000000000000" pitchFamily="2" charset="-78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9D9764E-595E-3A1C-7B35-E8BF8BBF9642}"/>
              </a:ext>
            </a:extLst>
          </p:cNvPr>
          <p:cNvSpPr txBox="1">
            <a:spLocks/>
          </p:cNvSpPr>
          <p:nvPr/>
        </p:nvSpPr>
        <p:spPr>
          <a:xfrm>
            <a:off x="189666" y="1447800"/>
            <a:ext cx="8764667" cy="6096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 rtl="1" fontAlgn="base">
              <a:lnSpc>
                <a:spcPct val="150000"/>
              </a:lnSpc>
              <a:spcAft>
                <a:spcPct val="0"/>
              </a:spcAft>
            </a:pPr>
            <a:r>
              <a:rPr lang="fa-IR" sz="1800" b="1" dirty="0">
                <a:solidFill>
                  <a:schemeClr val="accent4">
                    <a:lumMod val="10000"/>
                  </a:schemeClr>
                </a:solidFill>
                <a:latin typeface="IranNastaliq" pitchFamily="2" charset="0"/>
                <a:ea typeface="+mn-ea"/>
                <a:cs typeface="B Nazanin" panose="00000400000000000000" pitchFamily="2" charset="-78"/>
              </a:rPr>
              <a:t>...</a:t>
            </a:r>
            <a:endParaRPr lang="en-US" sz="1800" b="1" dirty="0">
              <a:solidFill>
                <a:schemeClr val="accent4">
                  <a:lumMod val="10000"/>
                </a:schemeClr>
              </a:solidFill>
              <a:latin typeface="IranNastaliq" pitchFamily="2" charset="0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98400209"/>
      </p:ext>
    </p:extLst>
  </p:cSld>
  <p:clrMapOvr>
    <a:masterClrMapping/>
  </p:clrMapOvr>
  <p:transition spd="slow">
    <p:cover dir="l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762000"/>
          </a:xfrm>
        </p:spPr>
        <p:txBody>
          <a:bodyPr>
            <a:noAutofit/>
          </a:bodyPr>
          <a:lstStyle/>
          <a:p>
            <a:pPr algn="r" rtl="1" fontAlgn="base">
              <a:lnSpc>
                <a:spcPct val="150000"/>
              </a:lnSpc>
              <a:spcAft>
                <a:spcPct val="0"/>
              </a:spcAft>
            </a:pPr>
            <a:r>
              <a:rPr lang="fa-IR" sz="1800" b="1" dirty="0">
                <a:solidFill>
                  <a:schemeClr val="accent4">
                    <a:lumMod val="10000"/>
                  </a:schemeClr>
                </a:solidFill>
                <a:latin typeface="IranNastaliq" pitchFamily="2" charset="0"/>
                <a:ea typeface="+mn-ea"/>
                <a:cs typeface="B Titr" panose="00000700000000000000" pitchFamily="2" charset="-78"/>
              </a:rPr>
              <a:t>جدول بررسی رقبای داخلی و خارجی(طبق نمونه)</a:t>
            </a:r>
            <a:endParaRPr lang="en-US" sz="1800" b="1" dirty="0">
              <a:solidFill>
                <a:schemeClr val="accent4">
                  <a:lumMod val="10000"/>
                </a:schemeClr>
              </a:solidFill>
              <a:latin typeface="IranNastaliq" pitchFamily="2" charset="0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C8DF9A0-F993-5EB2-3B6F-FAE7FCA2BDFB}"/>
              </a:ext>
            </a:extLst>
          </p:cNvPr>
          <p:cNvSpPr txBox="1">
            <a:spLocks/>
          </p:cNvSpPr>
          <p:nvPr/>
        </p:nvSpPr>
        <p:spPr>
          <a:xfrm>
            <a:off x="189666" y="1447800"/>
            <a:ext cx="8764667" cy="6096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 rtl="1" fontAlgn="base">
              <a:lnSpc>
                <a:spcPct val="150000"/>
              </a:lnSpc>
              <a:spcAft>
                <a:spcPct val="0"/>
              </a:spcAft>
            </a:pPr>
            <a:r>
              <a:rPr lang="fa-IR" sz="1800" b="1" dirty="0">
                <a:solidFill>
                  <a:schemeClr val="accent4">
                    <a:lumMod val="10000"/>
                  </a:schemeClr>
                </a:solidFill>
                <a:latin typeface="IranNastaliq" pitchFamily="2" charset="0"/>
                <a:ea typeface="+mn-ea"/>
                <a:cs typeface="B Nazanin" panose="00000400000000000000" pitchFamily="2" charset="-78"/>
              </a:rPr>
              <a:t>...</a:t>
            </a:r>
            <a:endParaRPr lang="en-US" sz="1800" b="1" dirty="0">
              <a:solidFill>
                <a:schemeClr val="accent4">
                  <a:lumMod val="10000"/>
                </a:schemeClr>
              </a:solidFill>
              <a:latin typeface="IranNastaliq" pitchFamily="2" charset="0"/>
              <a:ea typeface="+mn-ea"/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93F0E2F-7A86-609C-5BBE-443CEF21387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4" t="7227" r="5119" b="13271"/>
          <a:stretch/>
        </p:blipFill>
        <p:spPr>
          <a:xfrm>
            <a:off x="-35767" y="4992898"/>
            <a:ext cx="3617167" cy="1865102"/>
          </a:xfrm>
          <a:prstGeom prst="rect">
            <a:avLst/>
          </a:prstGeom>
          <a:ln>
            <a:solidFill>
              <a:srgbClr val="D1E9E4"/>
            </a:solidFill>
          </a:ln>
        </p:spPr>
      </p:pic>
    </p:spTree>
    <p:extLst>
      <p:ext uri="{BB962C8B-B14F-4D97-AF65-F5344CB8AC3E}">
        <p14:creationId xmlns:p14="http://schemas.microsoft.com/office/powerpoint/2010/main" val="1575244612"/>
      </p:ext>
    </p:extLst>
  </p:cSld>
  <p:clrMapOvr>
    <a:masterClrMapping/>
  </p:clrMapOvr>
  <p:transition spd="slow">
    <p:cover dir="l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76200"/>
            <a:ext cx="8534400" cy="685800"/>
          </a:xfrm>
        </p:spPr>
        <p:txBody>
          <a:bodyPr>
            <a:noAutofit/>
          </a:bodyPr>
          <a:lstStyle/>
          <a:p>
            <a:pPr algn="r" rtl="1" fontAlgn="base">
              <a:spcAft>
                <a:spcPct val="0"/>
              </a:spcAft>
            </a:pPr>
            <a:r>
              <a:rPr lang="fa-IR" sz="1800" b="1" dirty="0" err="1">
                <a:solidFill>
                  <a:schemeClr val="accent4">
                    <a:lumMod val="10000"/>
                  </a:schemeClr>
                </a:solidFill>
                <a:latin typeface="IranNastaliq" pitchFamily="2" charset="0"/>
                <a:ea typeface="+mn-ea"/>
                <a:cs typeface="B Titr" panose="00000700000000000000" pitchFamily="2" charset="-78"/>
              </a:rPr>
              <a:t>تاییدیه</a:t>
            </a:r>
            <a:r>
              <a:rPr lang="fa-IR" sz="1800" b="1" dirty="0">
                <a:solidFill>
                  <a:schemeClr val="accent4">
                    <a:lumMod val="10000"/>
                  </a:schemeClr>
                </a:solidFill>
                <a:latin typeface="IranNastaliq" pitchFamily="2" charset="0"/>
                <a:ea typeface="+mn-ea"/>
                <a:cs typeface="B Titr" panose="00000700000000000000" pitchFamily="2" charset="-78"/>
              </a:rPr>
              <a:t> ها و مجوزهای موجود و مورد نیاز(مستندات ضمیمه گردند)</a:t>
            </a:r>
            <a:endParaRPr lang="en-US" sz="1800" b="1" dirty="0">
              <a:solidFill>
                <a:schemeClr val="accent4">
                  <a:lumMod val="10000"/>
                </a:schemeClr>
              </a:solidFill>
              <a:latin typeface="IranNastaliq" pitchFamily="2" charset="0"/>
              <a:ea typeface="+mn-ea"/>
              <a:cs typeface="B Titr" panose="00000700000000000000" pitchFamily="2" charset="-78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646AA96-144A-ACA5-E6F4-678CEE9B9DB5}"/>
              </a:ext>
            </a:extLst>
          </p:cNvPr>
          <p:cNvSpPr txBox="1">
            <a:spLocks/>
          </p:cNvSpPr>
          <p:nvPr/>
        </p:nvSpPr>
        <p:spPr>
          <a:xfrm>
            <a:off x="189666" y="1447800"/>
            <a:ext cx="8764667" cy="6096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 rtl="1" fontAlgn="base">
              <a:lnSpc>
                <a:spcPct val="150000"/>
              </a:lnSpc>
              <a:spcAft>
                <a:spcPct val="0"/>
              </a:spcAft>
            </a:pPr>
            <a:r>
              <a:rPr lang="fa-IR" sz="1800" b="1" dirty="0">
                <a:solidFill>
                  <a:schemeClr val="accent4">
                    <a:lumMod val="10000"/>
                  </a:schemeClr>
                </a:solidFill>
                <a:latin typeface="IranNastaliq" pitchFamily="2" charset="0"/>
                <a:ea typeface="+mn-ea"/>
                <a:cs typeface="B Nazanin" panose="00000400000000000000" pitchFamily="2" charset="-78"/>
              </a:rPr>
              <a:t>...</a:t>
            </a:r>
            <a:endParaRPr lang="en-US" sz="1800" b="1" dirty="0">
              <a:solidFill>
                <a:schemeClr val="accent4">
                  <a:lumMod val="10000"/>
                </a:schemeClr>
              </a:solidFill>
              <a:latin typeface="IranNastaliq" pitchFamily="2" charset="0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31551408"/>
      </p:ext>
    </p:extLst>
  </p:cSld>
  <p:clrMapOvr>
    <a:masterClrMapping/>
  </p:clrMapOvr>
  <p:transition spd="slow">
    <p:cover dir="l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482" y="0"/>
            <a:ext cx="8459034" cy="762000"/>
          </a:xfrm>
        </p:spPr>
        <p:txBody>
          <a:bodyPr>
            <a:noAutofit/>
          </a:bodyPr>
          <a:lstStyle/>
          <a:p>
            <a:pPr algn="r" rtl="1" fontAlgn="base">
              <a:lnSpc>
                <a:spcPct val="150000"/>
              </a:lnSpc>
              <a:spcAft>
                <a:spcPct val="0"/>
              </a:spcAft>
            </a:pPr>
            <a:r>
              <a:rPr lang="fa-IR" sz="1800" b="1" dirty="0">
                <a:solidFill>
                  <a:schemeClr val="accent4">
                    <a:lumMod val="10000"/>
                  </a:schemeClr>
                </a:solidFill>
                <a:latin typeface="IranNastaliq" pitchFamily="2" charset="0"/>
                <a:ea typeface="+mn-ea"/>
                <a:cs typeface="B Titr" panose="00000700000000000000" pitchFamily="2" charset="-78"/>
              </a:rPr>
              <a:t>مدل های درآمدی</a:t>
            </a:r>
            <a:endParaRPr lang="en-US" sz="1800" b="1" dirty="0">
              <a:solidFill>
                <a:schemeClr val="accent4">
                  <a:lumMod val="10000"/>
                </a:schemeClr>
              </a:solidFill>
              <a:latin typeface="IranNastaliq" pitchFamily="2" charset="0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BA18F73-F0B0-441B-E681-E2044B56060E}"/>
              </a:ext>
            </a:extLst>
          </p:cNvPr>
          <p:cNvSpPr txBox="1">
            <a:spLocks/>
          </p:cNvSpPr>
          <p:nvPr/>
        </p:nvSpPr>
        <p:spPr>
          <a:xfrm>
            <a:off x="189666" y="1447800"/>
            <a:ext cx="8764667" cy="6096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 rtl="1" fontAlgn="base">
              <a:lnSpc>
                <a:spcPct val="150000"/>
              </a:lnSpc>
              <a:spcAft>
                <a:spcPct val="0"/>
              </a:spcAft>
            </a:pPr>
            <a:r>
              <a:rPr lang="fa-IR" sz="1800" b="1" dirty="0">
                <a:solidFill>
                  <a:schemeClr val="accent4">
                    <a:lumMod val="10000"/>
                  </a:schemeClr>
                </a:solidFill>
                <a:latin typeface="IranNastaliq" pitchFamily="2" charset="0"/>
                <a:ea typeface="+mn-ea"/>
                <a:cs typeface="B Nazanin" panose="00000400000000000000" pitchFamily="2" charset="-78"/>
              </a:rPr>
              <a:t>...</a:t>
            </a:r>
            <a:endParaRPr lang="en-US" sz="1800" b="1" dirty="0">
              <a:solidFill>
                <a:schemeClr val="accent4">
                  <a:lumMod val="10000"/>
                </a:schemeClr>
              </a:solidFill>
              <a:latin typeface="IranNastaliq" pitchFamily="2" charset="0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1281898"/>
      </p:ext>
    </p:extLst>
  </p:cSld>
  <p:clrMapOvr>
    <a:masterClrMapping/>
  </p:clrMapOvr>
  <p:transition spd="slow">
    <p:cover dir="lu"/>
  </p:transition>
</p:sld>
</file>

<file path=ppt/theme/theme1.xml><?xml version="1.0" encoding="utf-8"?>
<a:theme xmlns:a="http://schemas.openxmlformats.org/drawingml/2006/main" name="Slice">
  <a:themeElements>
    <a:clrScheme name="Custom 2">
      <a:dk1>
        <a:sysClr val="windowText" lastClr="000000"/>
      </a:dk1>
      <a:lt1>
        <a:sysClr val="window" lastClr="FFFFFF"/>
      </a:lt1>
      <a:dk2>
        <a:srgbClr val="00B0F0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1216</TotalTime>
  <Words>895</Words>
  <Application>Microsoft Office PowerPoint</Application>
  <PresentationFormat>On-screen Show (4:3)</PresentationFormat>
  <Paragraphs>267</Paragraphs>
  <Slides>22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1" baseType="lpstr">
      <vt:lpstr>B Nazanin</vt:lpstr>
      <vt:lpstr>B Zar</vt:lpstr>
      <vt:lpstr>Calibri</vt:lpstr>
      <vt:lpstr>Century Gothic</vt:lpstr>
      <vt:lpstr>IranNastaliq</vt:lpstr>
      <vt:lpstr>Times New Roman</vt:lpstr>
      <vt:lpstr>Wingdings</vt:lpstr>
      <vt:lpstr>Wingdings 3</vt:lpstr>
      <vt:lpstr>Slice</vt:lpstr>
      <vt:lpstr>PowerPoint Presentation</vt:lpstr>
      <vt:lpstr>PowerPoint Presentation</vt:lpstr>
      <vt:lpstr>PowerPoint Presentation</vt:lpstr>
      <vt:lpstr>معرفی ایده/طرح محوری با اشاره به مزیت ها و ویژگی های منحصر به فرد</vt:lpstr>
      <vt:lpstr>اندازه بازار در ایران و جهان و سهم استارتاپ از بازار</vt:lpstr>
      <vt:lpstr>جنبه های نوآوری و پیچیدگی های ایده/طرح محوری</vt:lpstr>
      <vt:lpstr>جدول بررسی رقبای داخلی و خارجی(طبق نمونه)</vt:lpstr>
      <vt:lpstr>تاییدیه ها و مجوزهای موجود و مورد نیاز(مستندات ضمیمه گردند)</vt:lpstr>
      <vt:lpstr>مدل های درآمدی</vt:lpstr>
      <vt:lpstr>برنامه زمانی (Road Map)</vt:lpstr>
      <vt:lpstr>پیش بینی سرمایه مورد نیاز</vt:lpstr>
      <vt:lpstr>بازار بالفعل و بالقوه محصول (در قالب جدول ذکر گردد)</vt:lpstr>
      <vt:lpstr>قیمت محصول(فقط برای دوره رشد)</vt:lpstr>
      <vt:lpstr>PowerPoint Presentation</vt:lpstr>
      <vt:lpstr>آشنایی با شرکت/موسسه/هسته فناور</vt:lpstr>
      <vt:lpstr>PowerPoint Presentation</vt:lpstr>
      <vt:lpstr>معرفی تیم کاری تخصصی</vt:lpstr>
      <vt:lpstr>سابقه کاری مدیر و اعضای فعال مرتبط با ایده  محوری (مستندات  و  رزومه  ضمیمه گردد)</vt:lpstr>
      <vt:lpstr>میزان اشتغال زایی فعلی و آتی</vt:lpstr>
      <vt:lpstr>خدمات و توقعات مورد انتظار از مرکز رشد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Endless Tides</dc:title>
  <dc:creator>Baran</dc:creator>
  <cp:lastModifiedBy>حسین حجتی</cp:lastModifiedBy>
  <cp:revision>134</cp:revision>
  <dcterms:created xsi:type="dcterms:W3CDTF">2013-06-30T14:14:39Z</dcterms:created>
  <dcterms:modified xsi:type="dcterms:W3CDTF">2026-06-06T10:38:22Z</dcterms:modified>
</cp:coreProperties>
</file>